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3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8" r:id="rId17"/>
    <p:sldId id="270" r:id="rId18"/>
    <p:sldId id="271" r:id="rId19"/>
    <p:sldId id="272" r:id="rId20"/>
    <p:sldId id="273" r:id="rId21"/>
    <p:sldId id="274" r:id="rId22"/>
    <p:sldId id="275" r:id="rId23"/>
    <p:sldId id="276" r:id="rId24"/>
    <p:sldId id="277" r:id="rId25"/>
    <p:sldId id="279" r:id="rId26"/>
    <p:sldId id="280" r:id="rId27"/>
    <p:sldId id="281" r:id="rId28"/>
    <p:sldId id="282" r:id="rId29"/>
    <p:sldId id="283" r:id="rId30"/>
    <p:sldId id="284" r:id="rId31"/>
    <p:sldId id="285" r:id="rId32"/>
    <p:sldId id="286" r:id="rId33"/>
    <p:sldId id="287" r:id="rId34"/>
    <p:sldId id="288"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0"/>
    <p:restoredTop sz="94600"/>
  </p:normalViewPr>
  <p:slideViewPr>
    <p:cSldViewPr>
      <p:cViewPr>
        <p:scale>
          <a:sx n="91" d="100"/>
          <a:sy n="91" d="100"/>
        </p:scale>
        <p:origin x="162" y="-107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dirty="0"/>
          </a:p>
        </p:txBody>
      </p:sp>
      <p:sp>
        <p:nvSpPr>
          <p:cNvPr id="3891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dirty="0"/>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891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891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dirty="0"/>
          </a:p>
        </p:txBody>
      </p:sp>
      <p:sp>
        <p:nvSpPr>
          <p:cNvPr id="3891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F01CD10-6572-4546-8660-D2BD9A17FA0E}" type="slidenum">
              <a:rPr lang="en-US" altLang="en-US"/>
              <a:pPr/>
              <a:t>‹#›</a:t>
            </a:fld>
            <a:endParaRPr lang="en-US" altLang="en-US" dirty="0"/>
          </a:p>
        </p:txBody>
      </p:sp>
    </p:spTree>
    <p:extLst>
      <p:ext uri="{BB962C8B-B14F-4D97-AF65-F5344CB8AC3E}">
        <p14:creationId xmlns:p14="http://schemas.microsoft.com/office/powerpoint/2010/main" val="185327797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ctrTitle"/>
            <p:custDataLst>
              <p:tags r:id="rId1"/>
            </p:custDataLst>
          </p:nvPr>
        </p:nvSpPr>
        <p:spPr>
          <a:xfrm>
            <a:off x="2701925" y="2130425"/>
            <a:ext cx="4800600" cy="1470025"/>
          </a:xfrm>
        </p:spPr>
        <p:txBody>
          <a:bodyPr/>
          <a:lstStyle>
            <a:lvl1pPr>
              <a:buClr>
                <a:srgbClr val="FFFFFF"/>
              </a:buClr>
              <a:defRPr/>
            </a:lvl1pPr>
          </a:lstStyle>
          <a:p>
            <a:pPr lvl="0"/>
            <a:r>
              <a:rPr lang="en-US" altLang="en-US" noProof="0" smtClean="0"/>
              <a:t>Click to edit Master title style</a:t>
            </a:r>
          </a:p>
        </p:txBody>
      </p:sp>
      <p:sp>
        <p:nvSpPr>
          <p:cNvPr id="22531" name="Rectangle 3"/>
          <p:cNvSpPr>
            <a:spLocks noGrp="1" noChangeArrowheads="1"/>
          </p:cNvSpPr>
          <p:nvPr>
            <p:ph type="subTitle" idx="1"/>
            <p:custDataLst>
              <p:tags r:id="rId2"/>
            </p:custDataLst>
          </p:nvPr>
        </p:nvSpPr>
        <p:spPr>
          <a:xfrm>
            <a:off x="2701925" y="3886200"/>
            <a:ext cx="4114800" cy="1752600"/>
          </a:xfrm>
        </p:spPr>
        <p:txBody>
          <a:bodyPr/>
          <a:lstStyle>
            <a:lvl1pPr marL="0" indent="0">
              <a:buClr>
                <a:srgbClr val="FFFFFF"/>
              </a:buClr>
              <a:buFontTx/>
              <a:buNone/>
              <a:defRPr/>
            </a:lvl1pPr>
          </a:lstStyle>
          <a:p>
            <a:pPr lvl="0"/>
            <a:r>
              <a:rPr lang="en-US" altLang="en-US" noProof="0" smtClean="0"/>
              <a:t>Click to edit Master subtitle style</a:t>
            </a:r>
          </a:p>
        </p:txBody>
      </p:sp>
      <p:sp>
        <p:nvSpPr>
          <p:cNvPr id="22532" name="Rectangle 4"/>
          <p:cNvSpPr>
            <a:spLocks noGrp="1" noChangeArrowheads="1"/>
          </p:cNvSpPr>
          <p:nvPr>
            <p:ph type="dt" sz="half" idx="2"/>
          </p:nvPr>
        </p:nvSpPr>
        <p:spPr/>
        <p:txBody>
          <a:bodyPr/>
          <a:lstStyle>
            <a:lvl1pPr>
              <a:defRPr/>
            </a:lvl1pPr>
          </a:lstStyle>
          <a:p>
            <a:endParaRPr lang="en-US" altLang="en-US" dirty="0"/>
          </a:p>
        </p:txBody>
      </p:sp>
      <p:sp>
        <p:nvSpPr>
          <p:cNvPr id="22533" name="Rectangle 5"/>
          <p:cNvSpPr>
            <a:spLocks noGrp="1" noChangeArrowheads="1"/>
          </p:cNvSpPr>
          <p:nvPr>
            <p:ph type="ftr" sz="quarter" idx="3"/>
          </p:nvPr>
        </p:nvSpPr>
        <p:spPr/>
        <p:txBody>
          <a:bodyPr/>
          <a:lstStyle>
            <a:lvl1pPr>
              <a:defRPr/>
            </a:lvl1pPr>
          </a:lstStyle>
          <a:p>
            <a:endParaRPr lang="en-US" altLang="en-US" dirty="0"/>
          </a:p>
        </p:txBody>
      </p:sp>
      <p:sp>
        <p:nvSpPr>
          <p:cNvPr id="22534" name="Rectangle 6"/>
          <p:cNvSpPr>
            <a:spLocks noGrp="1" noChangeArrowheads="1"/>
          </p:cNvSpPr>
          <p:nvPr>
            <p:ph type="sldNum" sz="quarter" idx="4"/>
          </p:nvPr>
        </p:nvSpPr>
        <p:spPr/>
        <p:txBody>
          <a:bodyPr/>
          <a:lstStyle>
            <a:lvl1pPr>
              <a:defRPr/>
            </a:lvl1pPr>
          </a:lstStyle>
          <a:p>
            <a:fld id="{60826B3C-0DB2-4409-B2F1-C5F89A5D6FFD}" type="slidenum">
              <a:rPr lang="en-US" altLang="en-US"/>
              <a:pPr/>
              <a:t>‹#›</a:t>
            </a:fld>
            <a:endParaRPr lang="en-US" alt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025C1D4D-E490-4D59-82A2-D75E4CC1ABB8}" type="slidenum">
              <a:rPr lang="en-US" altLang="en-US"/>
              <a:pPr/>
              <a:t>‹#›</a:t>
            </a:fld>
            <a:endParaRPr lang="en-US" altLang="en-US" dirty="0"/>
          </a:p>
        </p:txBody>
      </p:sp>
    </p:spTree>
    <p:extLst>
      <p:ext uri="{BB962C8B-B14F-4D97-AF65-F5344CB8AC3E}">
        <p14:creationId xmlns:p14="http://schemas.microsoft.com/office/powerpoint/2010/main" val="198912551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5C83CDA4-F981-42D6-B89C-999017D40A62}" type="slidenum">
              <a:rPr lang="en-US" altLang="en-US"/>
              <a:pPr/>
              <a:t>‹#›</a:t>
            </a:fld>
            <a:endParaRPr lang="en-US" altLang="en-US" dirty="0"/>
          </a:p>
        </p:txBody>
      </p:sp>
    </p:spTree>
    <p:extLst>
      <p:ext uri="{BB962C8B-B14F-4D97-AF65-F5344CB8AC3E}">
        <p14:creationId xmlns:p14="http://schemas.microsoft.com/office/powerpoint/2010/main" val="354296310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693988" y="1600200"/>
            <a:ext cx="30861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932488" y="1600200"/>
            <a:ext cx="3087687"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96EAD6FB-2A2D-461D-9998-6F98B2EAF8DC}" type="slidenum">
              <a:rPr lang="en-US" altLang="en-US"/>
              <a:pPr/>
              <a:t>‹#›</a:t>
            </a:fld>
            <a:endParaRPr lang="en-US" altLang="en-US" dirty="0"/>
          </a:p>
        </p:txBody>
      </p:sp>
    </p:spTree>
    <p:extLst>
      <p:ext uri="{BB962C8B-B14F-4D97-AF65-F5344CB8AC3E}">
        <p14:creationId xmlns:p14="http://schemas.microsoft.com/office/powerpoint/2010/main" val="318966307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dirty="0"/>
          </a:p>
        </p:txBody>
      </p:sp>
      <p:sp>
        <p:nvSpPr>
          <p:cNvPr id="8" name="Footer Placeholder 7"/>
          <p:cNvSpPr>
            <a:spLocks noGrp="1"/>
          </p:cNvSpPr>
          <p:nvPr>
            <p:ph type="ftr" sz="quarter" idx="11"/>
          </p:nvPr>
        </p:nvSpPr>
        <p:spPr/>
        <p:txBody>
          <a:bodyPr/>
          <a:lstStyle>
            <a:lvl1pPr>
              <a:defRPr/>
            </a:lvl1pPr>
          </a:lstStyle>
          <a:p>
            <a:endParaRPr lang="en-US" altLang="en-US" dirty="0"/>
          </a:p>
        </p:txBody>
      </p:sp>
      <p:sp>
        <p:nvSpPr>
          <p:cNvPr id="9" name="Slide Number Placeholder 8"/>
          <p:cNvSpPr>
            <a:spLocks noGrp="1"/>
          </p:cNvSpPr>
          <p:nvPr>
            <p:ph type="sldNum" sz="quarter" idx="12"/>
          </p:nvPr>
        </p:nvSpPr>
        <p:spPr/>
        <p:txBody>
          <a:bodyPr/>
          <a:lstStyle>
            <a:lvl1pPr>
              <a:defRPr/>
            </a:lvl1pPr>
          </a:lstStyle>
          <a:p>
            <a:fld id="{991F34DF-FD41-443F-9561-283D131C5AFF}" type="slidenum">
              <a:rPr lang="en-US" altLang="en-US"/>
              <a:pPr/>
              <a:t>‹#›</a:t>
            </a:fld>
            <a:endParaRPr lang="en-US" altLang="en-US" dirty="0"/>
          </a:p>
        </p:txBody>
      </p:sp>
    </p:spTree>
    <p:extLst>
      <p:ext uri="{BB962C8B-B14F-4D97-AF65-F5344CB8AC3E}">
        <p14:creationId xmlns:p14="http://schemas.microsoft.com/office/powerpoint/2010/main" val="258139316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dirty="0"/>
          </a:p>
        </p:txBody>
      </p:sp>
      <p:sp>
        <p:nvSpPr>
          <p:cNvPr id="4" name="Footer Placeholder 3"/>
          <p:cNvSpPr>
            <a:spLocks noGrp="1"/>
          </p:cNvSpPr>
          <p:nvPr>
            <p:ph type="ftr" sz="quarter" idx="11"/>
          </p:nvPr>
        </p:nvSpPr>
        <p:spPr/>
        <p:txBody>
          <a:bodyPr/>
          <a:lstStyle>
            <a:lvl1pPr>
              <a:defRPr/>
            </a:lvl1pPr>
          </a:lstStyle>
          <a:p>
            <a:endParaRPr lang="en-US" altLang="en-US" dirty="0"/>
          </a:p>
        </p:txBody>
      </p:sp>
      <p:sp>
        <p:nvSpPr>
          <p:cNvPr id="5" name="Slide Number Placeholder 4"/>
          <p:cNvSpPr>
            <a:spLocks noGrp="1"/>
          </p:cNvSpPr>
          <p:nvPr>
            <p:ph type="sldNum" sz="quarter" idx="12"/>
          </p:nvPr>
        </p:nvSpPr>
        <p:spPr/>
        <p:txBody>
          <a:bodyPr/>
          <a:lstStyle>
            <a:lvl1pPr>
              <a:defRPr/>
            </a:lvl1pPr>
          </a:lstStyle>
          <a:p>
            <a:fld id="{DE8FC7C9-7088-4EB1-96D9-2A979F9AF491}" type="slidenum">
              <a:rPr lang="en-US" altLang="en-US"/>
              <a:pPr/>
              <a:t>‹#›</a:t>
            </a:fld>
            <a:endParaRPr lang="en-US" altLang="en-US" dirty="0"/>
          </a:p>
        </p:txBody>
      </p:sp>
    </p:spTree>
    <p:extLst>
      <p:ext uri="{BB962C8B-B14F-4D97-AF65-F5344CB8AC3E}">
        <p14:creationId xmlns:p14="http://schemas.microsoft.com/office/powerpoint/2010/main" val="262686698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dirty="0"/>
          </a:p>
        </p:txBody>
      </p:sp>
      <p:sp>
        <p:nvSpPr>
          <p:cNvPr id="3" name="Footer Placeholder 2"/>
          <p:cNvSpPr>
            <a:spLocks noGrp="1"/>
          </p:cNvSpPr>
          <p:nvPr>
            <p:ph type="ftr" sz="quarter" idx="11"/>
          </p:nvPr>
        </p:nvSpPr>
        <p:spPr/>
        <p:txBody>
          <a:bodyPr/>
          <a:lstStyle>
            <a:lvl1pPr>
              <a:defRPr/>
            </a:lvl1pPr>
          </a:lstStyle>
          <a:p>
            <a:endParaRPr lang="en-US" altLang="en-US" dirty="0"/>
          </a:p>
        </p:txBody>
      </p:sp>
      <p:sp>
        <p:nvSpPr>
          <p:cNvPr id="4" name="Slide Number Placeholder 3"/>
          <p:cNvSpPr>
            <a:spLocks noGrp="1"/>
          </p:cNvSpPr>
          <p:nvPr>
            <p:ph type="sldNum" sz="quarter" idx="12"/>
          </p:nvPr>
        </p:nvSpPr>
        <p:spPr/>
        <p:txBody>
          <a:bodyPr/>
          <a:lstStyle>
            <a:lvl1pPr>
              <a:defRPr/>
            </a:lvl1pPr>
          </a:lstStyle>
          <a:p>
            <a:fld id="{FF1465A1-5FF6-4228-94A0-AF58F45734C9}" type="slidenum">
              <a:rPr lang="en-US" altLang="en-US"/>
              <a:pPr/>
              <a:t>‹#›</a:t>
            </a:fld>
            <a:endParaRPr lang="en-US" altLang="en-US" dirty="0"/>
          </a:p>
        </p:txBody>
      </p:sp>
    </p:spTree>
    <p:extLst>
      <p:ext uri="{BB962C8B-B14F-4D97-AF65-F5344CB8AC3E}">
        <p14:creationId xmlns:p14="http://schemas.microsoft.com/office/powerpoint/2010/main" val="268202083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E11F4270-2D9C-427B-90A0-BC434D3285A5}" type="slidenum">
              <a:rPr lang="en-US" altLang="en-US"/>
              <a:pPr/>
              <a:t>‹#›</a:t>
            </a:fld>
            <a:endParaRPr lang="en-US" altLang="en-US" dirty="0"/>
          </a:p>
        </p:txBody>
      </p:sp>
    </p:spTree>
    <p:extLst>
      <p:ext uri="{BB962C8B-B14F-4D97-AF65-F5344CB8AC3E}">
        <p14:creationId xmlns:p14="http://schemas.microsoft.com/office/powerpoint/2010/main" val="79861231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FC61C056-70CD-4078-8F70-CD8963D947EA}" type="slidenum">
              <a:rPr lang="en-US" altLang="en-US"/>
              <a:pPr/>
              <a:t>‹#›</a:t>
            </a:fld>
            <a:endParaRPr lang="en-US" altLang="en-US" dirty="0"/>
          </a:p>
        </p:txBody>
      </p:sp>
    </p:spTree>
    <p:extLst>
      <p:ext uri="{BB962C8B-B14F-4D97-AF65-F5344CB8AC3E}">
        <p14:creationId xmlns:p14="http://schemas.microsoft.com/office/powerpoint/2010/main" val="181219625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D1DA2E93-494E-4941-90DF-BA492E761681}" type="slidenum">
              <a:rPr lang="en-US" altLang="en-US"/>
              <a:pPr/>
              <a:t>‹#›</a:t>
            </a:fld>
            <a:endParaRPr lang="en-US" altLang="en-US" dirty="0"/>
          </a:p>
        </p:txBody>
      </p:sp>
    </p:spTree>
    <p:extLst>
      <p:ext uri="{BB962C8B-B14F-4D97-AF65-F5344CB8AC3E}">
        <p14:creationId xmlns:p14="http://schemas.microsoft.com/office/powerpoint/2010/main" val="311405707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39025" y="274638"/>
            <a:ext cx="15811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693988" y="274638"/>
            <a:ext cx="4592637"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797B88F8-1C18-4A22-8D4D-9A121F242A42}" type="slidenum">
              <a:rPr lang="en-US" altLang="en-US"/>
              <a:pPr/>
              <a:t>‹#›</a:t>
            </a:fld>
            <a:endParaRPr lang="en-US" altLang="en-US" dirty="0"/>
          </a:p>
        </p:txBody>
      </p:sp>
    </p:spTree>
    <p:extLst>
      <p:ext uri="{BB962C8B-B14F-4D97-AF65-F5344CB8AC3E}">
        <p14:creationId xmlns:p14="http://schemas.microsoft.com/office/powerpoint/2010/main" val="327087177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136525" y="136525"/>
            <a:ext cx="8866188" cy="658177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9699" name="Rectangle 3"/>
          <p:cNvSpPr>
            <a:spLocks noGrp="1" noChangeArrowheads="1"/>
          </p:cNvSpPr>
          <p:nvPr>
            <p:ph type="ctrTitle"/>
            <p:custDataLst>
              <p:tags r:id="rId1"/>
            </p:custDataLst>
          </p:nvPr>
        </p:nvSpPr>
        <p:spPr>
          <a:xfrm>
            <a:off x="455613" y="2130425"/>
            <a:ext cx="7313612" cy="1470025"/>
          </a:xfrm>
        </p:spPr>
        <p:txBody>
          <a:bodyPr/>
          <a:lstStyle>
            <a:lvl1pPr>
              <a:defRPr/>
            </a:lvl1pPr>
          </a:lstStyle>
          <a:p>
            <a:pPr lvl="0"/>
            <a:r>
              <a:rPr lang="en-US" altLang="en-US" noProof="0" smtClean="0"/>
              <a:t>Click to edit Master title style</a:t>
            </a:r>
          </a:p>
        </p:txBody>
      </p:sp>
      <p:sp>
        <p:nvSpPr>
          <p:cNvPr id="29700" name="Rectangle 4"/>
          <p:cNvSpPr>
            <a:spLocks noGrp="1" noChangeArrowheads="1"/>
          </p:cNvSpPr>
          <p:nvPr>
            <p:ph type="subTitle" idx="1"/>
            <p:custDataLst>
              <p:tags r:id="rId2"/>
            </p:custDataLst>
          </p:nvPr>
        </p:nvSpPr>
        <p:spPr>
          <a:xfrm>
            <a:off x="455613" y="3886200"/>
            <a:ext cx="7313612" cy="1752600"/>
          </a:xfrm>
        </p:spPr>
        <p:txBody>
          <a:bodyPr/>
          <a:lstStyle>
            <a:lvl1pPr marL="0" indent="0">
              <a:buClr>
                <a:srgbClr val="FFFFFF"/>
              </a:buClr>
              <a:buFontTx/>
              <a:buNone/>
              <a:defRPr/>
            </a:lvl1pPr>
          </a:lstStyle>
          <a:p>
            <a:pPr lvl="0"/>
            <a:r>
              <a:rPr lang="en-US" altLang="en-US" noProof="0" smtClean="0"/>
              <a:t>Click to edit Master subtitle style</a:t>
            </a:r>
          </a:p>
        </p:txBody>
      </p:sp>
      <p:sp>
        <p:nvSpPr>
          <p:cNvPr id="29701" name="Rectangle 5"/>
          <p:cNvSpPr>
            <a:spLocks noGrp="1" noChangeArrowheads="1"/>
          </p:cNvSpPr>
          <p:nvPr>
            <p:ph type="dt" sz="half" idx="2"/>
          </p:nvPr>
        </p:nvSpPr>
        <p:spPr/>
        <p:txBody>
          <a:bodyPr/>
          <a:lstStyle>
            <a:lvl1pPr>
              <a:defRPr/>
            </a:lvl1pPr>
          </a:lstStyle>
          <a:p>
            <a:endParaRPr lang="en-US" altLang="en-US" dirty="0"/>
          </a:p>
        </p:txBody>
      </p:sp>
      <p:sp>
        <p:nvSpPr>
          <p:cNvPr id="29702" name="Rectangle 6"/>
          <p:cNvSpPr>
            <a:spLocks noGrp="1" noChangeArrowheads="1"/>
          </p:cNvSpPr>
          <p:nvPr>
            <p:ph type="ftr" sz="quarter" idx="3"/>
          </p:nvPr>
        </p:nvSpPr>
        <p:spPr/>
        <p:txBody>
          <a:bodyPr/>
          <a:lstStyle>
            <a:lvl1pPr>
              <a:defRPr/>
            </a:lvl1pPr>
          </a:lstStyle>
          <a:p>
            <a:endParaRPr lang="en-US" altLang="en-US" dirty="0"/>
          </a:p>
        </p:txBody>
      </p:sp>
      <p:sp>
        <p:nvSpPr>
          <p:cNvPr id="29703" name="Rectangle 7"/>
          <p:cNvSpPr>
            <a:spLocks noGrp="1" noChangeArrowheads="1"/>
          </p:cNvSpPr>
          <p:nvPr>
            <p:ph type="sldNum" sz="quarter" idx="4"/>
          </p:nvPr>
        </p:nvSpPr>
        <p:spPr/>
        <p:txBody>
          <a:bodyPr/>
          <a:lstStyle>
            <a:lvl1pPr>
              <a:defRPr/>
            </a:lvl1pPr>
          </a:lstStyle>
          <a:p>
            <a:fld id="{9261C1CA-CA17-4AB8-B46E-0EFBE64F0323}" type="slidenum">
              <a:rPr lang="en-US" altLang="en-US"/>
              <a:pPr/>
              <a:t>‹#›</a:t>
            </a:fld>
            <a:endParaRPr lang="en-US" alt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24C29DD7-46A1-469D-B6E3-F061A0FC471E}" type="slidenum">
              <a:rPr lang="en-US" altLang="en-US"/>
              <a:pPr/>
              <a:t>‹#›</a:t>
            </a:fld>
            <a:endParaRPr lang="en-US" altLang="en-US" dirty="0"/>
          </a:p>
        </p:txBody>
      </p:sp>
    </p:spTree>
    <p:extLst>
      <p:ext uri="{BB962C8B-B14F-4D97-AF65-F5344CB8AC3E}">
        <p14:creationId xmlns:p14="http://schemas.microsoft.com/office/powerpoint/2010/main" val="393469589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1307BC87-BB9B-4856-8457-115F314384E6}" type="slidenum">
              <a:rPr lang="en-US" altLang="en-US"/>
              <a:pPr/>
              <a:t>‹#›</a:t>
            </a:fld>
            <a:endParaRPr lang="en-US" altLang="en-US" dirty="0"/>
          </a:p>
        </p:txBody>
      </p:sp>
    </p:spTree>
    <p:extLst>
      <p:ext uri="{BB962C8B-B14F-4D97-AF65-F5344CB8AC3E}">
        <p14:creationId xmlns:p14="http://schemas.microsoft.com/office/powerpoint/2010/main" val="108239867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1600200"/>
            <a:ext cx="4037012"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600200"/>
            <a:ext cx="40370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8036DB4E-BACB-478D-8249-7F5043ECFC4C}" type="slidenum">
              <a:rPr lang="en-US" altLang="en-US"/>
              <a:pPr/>
              <a:t>‹#›</a:t>
            </a:fld>
            <a:endParaRPr lang="en-US" altLang="en-US" dirty="0"/>
          </a:p>
        </p:txBody>
      </p:sp>
    </p:spTree>
    <p:extLst>
      <p:ext uri="{BB962C8B-B14F-4D97-AF65-F5344CB8AC3E}">
        <p14:creationId xmlns:p14="http://schemas.microsoft.com/office/powerpoint/2010/main" val="158263678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dirty="0"/>
          </a:p>
        </p:txBody>
      </p:sp>
      <p:sp>
        <p:nvSpPr>
          <p:cNvPr id="8" name="Footer Placeholder 7"/>
          <p:cNvSpPr>
            <a:spLocks noGrp="1"/>
          </p:cNvSpPr>
          <p:nvPr>
            <p:ph type="ftr" sz="quarter" idx="11"/>
          </p:nvPr>
        </p:nvSpPr>
        <p:spPr/>
        <p:txBody>
          <a:bodyPr/>
          <a:lstStyle>
            <a:lvl1pPr>
              <a:defRPr/>
            </a:lvl1pPr>
          </a:lstStyle>
          <a:p>
            <a:endParaRPr lang="en-US" altLang="en-US" dirty="0"/>
          </a:p>
        </p:txBody>
      </p:sp>
      <p:sp>
        <p:nvSpPr>
          <p:cNvPr id="9" name="Slide Number Placeholder 8"/>
          <p:cNvSpPr>
            <a:spLocks noGrp="1"/>
          </p:cNvSpPr>
          <p:nvPr>
            <p:ph type="sldNum" sz="quarter" idx="12"/>
          </p:nvPr>
        </p:nvSpPr>
        <p:spPr/>
        <p:txBody>
          <a:bodyPr/>
          <a:lstStyle>
            <a:lvl1pPr>
              <a:defRPr/>
            </a:lvl1pPr>
          </a:lstStyle>
          <a:p>
            <a:fld id="{FC0ABDD8-9094-4FCC-AD6C-B85952F69BAC}" type="slidenum">
              <a:rPr lang="en-US" altLang="en-US"/>
              <a:pPr/>
              <a:t>‹#›</a:t>
            </a:fld>
            <a:endParaRPr lang="en-US" altLang="en-US" dirty="0"/>
          </a:p>
        </p:txBody>
      </p:sp>
    </p:spTree>
    <p:extLst>
      <p:ext uri="{BB962C8B-B14F-4D97-AF65-F5344CB8AC3E}">
        <p14:creationId xmlns:p14="http://schemas.microsoft.com/office/powerpoint/2010/main" val="345989143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dirty="0"/>
          </a:p>
        </p:txBody>
      </p:sp>
      <p:sp>
        <p:nvSpPr>
          <p:cNvPr id="4" name="Footer Placeholder 3"/>
          <p:cNvSpPr>
            <a:spLocks noGrp="1"/>
          </p:cNvSpPr>
          <p:nvPr>
            <p:ph type="ftr" sz="quarter" idx="11"/>
          </p:nvPr>
        </p:nvSpPr>
        <p:spPr/>
        <p:txBody>
          <a:bodyPr/>
          <a:lstStyle>
            <a:lvl1pPr>
              <a:defRPr/>
            </a:lvl1pPr>
          </a:lstStyle>
          <a:p>
            <a:endParaRPr lang="en-US" altLang="en-US" dirty="0"/>
          </a:p>
        </p:txBody>
      </p:sp>
      <p:sp>
        <p:nvSpPr>
          <p:cNvPr id="5" name="Slide Number Placeholder 4"/>
          <p:cNvSpPr>
            <a:spLocks noGrp="1"/>
          </p:cNvSpPr>
          <p:nvPr>
            <p:ph type="sldNum" sz="quarter" idx="12"/>
          </p:nvPr>
        </p:nvSpPr>
        <p:spPr/>
        <p:txBody>
          <a:bodyPr/>
          <a:lstStyle>
            <a:lvl1pPr>
              <a:defRPr/>
            </a:lvl1pPr>
          </a:lstStyle>
          <a:p>
            <a:fld id="{334C5D46-1945-4507-82B5-1D3B808BB8AF}" type="slidenum">
              <a:rPr lang="en-US" altLang="en-US"/>
              <a:pPr/>
              <a:t>‹#›</a:t>
            </a:fld>
            <a:endParaRPr lang="en-US" altLang="en-US" dirty="0"/>
          </a:p>
        </p:txBody>
      </p:sp>
    </p:spTree>
    <p:extLst>
      <p:ext uri="{BB962C8B-B14F-4D97-AF65-F5344CB8AC3E}">
        <p14:creationId xmlns:p14="http://schemas.microsoft.com/office/powerpoint/2010/main" val="11791378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dirty="0"/>
          </a:p>
        </p:txBody>
      </p:sp>
      <p:sp>
        <p:nvSpPr>
          <p:cNvPr id="3" name="Footer Placeholder 2"/>
          <p:cNvSpPr>
            <a:spLocks noGrp="1"/>
          </p:cNvSpPr>
          <p:nvPr>
            <p:ph type="ftr" sz="quarter" idx="11"/>
          </p:nvPr>
        </p:nvSpPr>
        <p:spPr/>
        <p:txBody>
          <a:bodyPr/>
          <a:lstStyle>
            <a:lvl1pPr>
              <a:defRPr/>
            </a:lvl1pPr>
          </a:lstStyle>
          <a:p>
            <a:endParaRPr lang="en-US" altLang="en-US" dirty="0"/>
          </a:p>
        </p:txBody>
      </p:sp>
      <p:sp>
        <p:nvSpPr>
          <p:cNvPr id="4" name="Slide Number Placeholder 3"/>
          <p:cNvSpPr>
            <a:spLocks noGrp="1"/>
          </p:cNvSpPr>
          <p:nvPr>
            <p:ph type="sldNum" sz="quarter" idx="12"/>
          </p:nvPr>
        </p:nvSpPr>
        <p:spPr/>
        <p:txBody>
          <a:bodyPr/>
          <a:lstStyle>
            <a:lvl1pPr>
              <a:defRPr/>
            </a:lvl1pPr>
          </a:lstStyle>
          <a:p>
            <a:fld id="{1A4A9556-5FE7-4131-B6E6-80D37C7031EB}" type="slidenum">
              <a:rPr lang="en-US" altLang="en-US"/>
              <a:pPr/>
              <a:t>‹#›</a:t>
            </a:fld>
            <a:endParaRPr lang="en-US" altLang="en-US" dirty="0"/>
          </a:p>
        </p:txBody>
      </p:sp>
    </p:spTree>
    <p:extLst>
      <p:ext uri="{BB962C8B-B14F-4D97-AF65-F5344CB8AC3E}">
        <p14:creationId xmlns:p14="http://schemas.microsoft.com/office/powerpoint/2010/main" val="408242851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F8867AA5-4679-4E8C-904F-0A9F03D18165}" type="slidenum">
              <a:rPr lang="en-US" altLang="en-US"/>
              <a:pPr/>
              <a:t>‹#›</a:t>
            </a:fld>
            <a:endParaRPr lang="en-US" altLang="en-US" dirty="0"/>
          </a:p>
        </p:txBody>
      </p:sp>
    </p:spTree>
    <p:extLst>
      <p:ext uri="{BB962C8B-B14F-4D97-AF65-F5344CB8AC3E}">
        <p14:creationId xmlns:p14="http://schemas.microsoft.com/office/powerpoint/2010/main" val="2628953271"/>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5B62AA7E-5060-4933-BBA8-C6D202A9B386}" type="slidenum">
              <a:rPr lang="en-US" altLang="en-US"/>
              <a:pPr/>
              <a:t>‹#›</a:t>
            </a:fld>
            <a:endParaRPr lang="en-US" altLang="en-US" dirty="0"/>
          </a:p>
        </p:txBody>
      </p:sp>
    </p:spTree>
    <p:extLst>
      <p:ext uri="{BB962C8B-B14F-4D97-AF65-F5344CB8AC3E}">
        <p14:creationId xmlns:p14="http://schemas.microsoft.com/office/powerpoint/2010/main" val="1224754218"/>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811008D6-A316-49A7-82C9-C60F5764DED5}" type="slidenum">
              <a:rPr lang="en-US" altLang="en-US"/>
              <a:pPr/>
              <a:t>‹#›</a:t>
            </a:fld>
            <a:endParaRPr lang="en-US" altLang="en-US" dirty="0"/>
          </a:p>
        </p:txBody>
      </p:sp>
    </p:spTree>
    <p:extLst>
      <p:ext uri="{BB962C8B-B14F-4D97-AF65-F5344CB8AC3E}">
        <p14:creationId xmlns:p14="http://schemas.microsoft.com/office/powerpoint/2010/main" val="151957897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4638"/>
            <a:ext cx="2055813"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613" y="274638"/>
            <a:ext cx="6018212"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09925B72-22E1-46A7-AF11-D48242C62587}" type="slidenum">
              <a:rPr lang="en-US" altLang="en-US"/>
              <a:pPr/>
              <a:t>‹#›</a:t>
            </a:fld>
            <a:endParaRPr lang="en-US" altLang="en-US" dirty="0"/>
          </a:p>
        </p:txBody>
      </p:sp>
    </p:spTree>
    <p:extLst>
      <p:ext uri="{BB962C8B-B14F-4D97-AF65-F5344CB8AC3E}">
        <p14:creationId xmlns:p14="http://schemas.microsoft.com/office/powerpoint/2010/main" val="227556450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5.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3"/>
            </p:custDataLst>
          </p:nvPr>
        </p:nvSpPr>
        <p:spPr bwMode="auto">
          <a:xfrm>
            <a:off x="2703513" y="274638"/>
            <a:ext cx="6316662" cy="1143000"/>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custDataLst>
              <p:tags r:id="rId14"/>
            </p:custDataLst>
          </p:nvPr>
        </p:nvSpPr>
        <p:spPr bwMode="auto">
          <a:xfrm>
            <a:off x="2693988" y="1600200"/>
            <a:ext cx="6326187" cy="4525963"/>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0FEF225-7AAD-40FA-8B98-42DD87A6BC53}" type="slidenum">
              <a:rPr lang="en-US" altLang="en-US"/>
              <a:pPr/>
              <a:t>‹#›</a:t>
            </a:fld>
            <a:endParaRPr lang="en-US" altLang="en-US" dirty="0"/>
          </a:p>
        </p:txBody>
      </p:sp>
    </p:spTree>
  </p:cSld>
  <p:clrMap bg1="dk2" tx1="lt1" bg2="dk1"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ransition/>
  <p:txStyles>
    <p:titleStyle>
      <a:lvl1pPr algn="l" rtl="0" eaLnBrk="1" fontAlgn="base" hangingPunct="1">
        <a:spcBef>
          <a:spcPct val="0"/>
        </a:spcBef>
        <a:spcAft>
          <a:spcPct val="0"/>
        </a:spcAft>
        <a:buClr>
          <a:schemeClr val="tx1"/>
        </a:buClr>
        <a:defRPr sz="3200" kern="1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panose="020B0604020202020204" pitchFamily="34" charset="0"/>
          <a:cs typeface="Arial" panose="020B0604020202020204" pitchFamily="34" charset="0"/>
        </a:defRPr>
      </a:lvl2pPr>
      <a:lvl3pPr algn="l" rtl="0" eaLnBrk="1" fontAlgn="base" hangingPunct="1">
        <a:spcBef>
          <a:spcPct val="0"/>
        </a:spcBef>
        <a:spcAft>
          <a:spcPct val="0"/>
        </a:spcAft>
        <a:buClr>
          <a:schemeClr val="tx1"/>
        </a:buClr>
        <a:defRPr sz="3200">
          <a:solidFill>
            <a:schemeClr val="tx1"/>
          </a:solidFill>
          <a:latin typeface="Arial" panose="020B0604020202020204" pitchFamily="34" charset="0"/>
          <a:cs typeface="Arial" panose="020B0604020202020204" pitchFamily="34" charset="0"/>
        </a:defRPr>
      </a:lvl3pPr>
      <a:lvl4pPr algn="l" rtl="0" eaLnBrk="1" fontAlgn="base" hangingPunct="1">
        <a:spcBef>
          <a:spcPct val="0"/>
        </a:spcBef>
        <a:spcAft>
          <a:spcPct val="0"/>
        </a:spcAft>
        <a:buClr>
          <a:schemeClr val="tx1"/>
        </a:buClr>
        <a:defRPr sz="3200">
          <a:solidFill>
            <a:schemeClr val="tx1"/>
          </a:solidFill>
          <a:latin typeface="Arial" panose="020B0604020202020204" pitchFamily="34" charset="0"/>
          <a:cs typeface="Arial" panose="020B0604020202020204" pitchFamily="34" charset="0"/>
        </a:defRPr>
      </a:lvl4pPr>
      <a:lvl5pPr algn="l" rtl="0" eaLnBrk="1" fontAlgn="base" hangingPunct="1">
        <a:spcBef>
          <a:spcPct val="0"/>
        </a:spcBef>
        <a:spcAft>
          <a:spcPct val="0"/>
        </a:spcAft>
        <a:buClr>
          <a:schemeClr val="tx1"/>
        </a:buClr>
        <a:defRPr sz="3200">
          <a:solidFill>
            <a:schemeClr val="tx1"/>
          </a:solidFill>
          <a:latin typeface="Arial" panose="020B0604020202020204" pitchFamily="34" charset="0"/>
          <a:cs typeface="Arial" panose="020B0604020202020204" pitchFamily="34" charset="0"/>
        </a:defRPr>
      </a:lvl5pPr>
      <a:lvl6pPr marL="457200" algn="l" rtl="0" eaLnBrk="1" fontAlgn="base" hangingPunct="1">
        <a:spcBef>
          <a:spcPct val="0"/>
        </a:spcBef>
        <a:spcAft>
          <a:spcPct val="0"/>
        </a:spcAft>
        <a:buClr>
          <a:schemeClr val="tx1"/>
        </a:buClr>
        <a:defRPr sz="3200">
          <a:solidFill>
            <a:schemeClr val="tx1"/>
          </a:solidFill>
          <a:latin typeface="Arial" panose="020B0604020202020204" pitchFamily="34" charset="0"/>
          <a:cs typeface="Arial" panose="020B0604020202020204" pitchFamily="34" charset="0"/>
        </a:defRPr>
      </a:lvl6pPr>
      <a:lvl7pPr marL="914400" algn="l" rtl="0" eaLnBrk="1" fontAlgn="base" hangingPunct="1">
        <a:spcBef>
          <a:spcPct val="0"/>
        </a:spcBef>
        <a:spcAft>
          <a:spcPct val="0"/>
        </a:spcAft>
        <a:buClr>
          <a:schemeClr val="tx1"/>
        </a:buClr>
        <a:defRPr sz="3200">
          <a:solidFill>
            <a:schemeClr val="tx1"/>
          </a:solidFill>
          <a:latin typeface="Arial" panose="020B0604020202020204" pitchFamily="34" charset="0"/>
          <a:cs typeface="Arial" panose="020B0604020202020204" pitchFamily="34" charset="0"/>
        </a:defRPr>
      </a:lvl7pPr>
      <a:lvl8pPr marL="1371600" algn="l" rtl="0" eaLnBrk="1" fontAlgn="base" hangingPunct="1">
        <a:spcBef>
          <a:spcPct val="0"/>
        </a:spcBef>
        <a:spcAft>
          <a:spcPct val="0"/>
        </a:spcAft>
        <a:buClr>
          <a:schemeClr val="tx1"/>
        </a:buClr>
        <a:defRPr sz="3200">
          <a:solidFill>
            <a:schemeClr val="tx1"/>
          </a:solidFill>
          <a:latin typeface="Arial" panose="020B0604020202020204" pitchFamily="34" charset="0"/>
          <a:cs typeface="Arial" panose="020B0604020202020204" pitchFamily="34" charset="0"/>
        </a:defRPr>
      </a:lvl8pPr>
      <a:lvl9pPr marL="1828800" algn="l" rtl="0" eaLnBrk="1" fontAlgn="base" hangingPunct="1">
        <a:spcBef>
          <a:spcPct val="0"/>
        </a:spcBef>
        <a:spcAft>
          <a:spcPct val="0"/>
        </a:spcAft>
        <a:buClr>
          <a:schemeClr val="tx1"/>
        </a:buClr>
        <a:defRPr sz="3200">
          <a:solidFill>
            <a:schemeClr val="tx1"/>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lr>
          <a:schemeClr val="tx1"/>
        </a:buClr>
        <a:buChar char="•"/>
        <a:defRPr sz="24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tx1"/>
        </a:buClr>
        <a:buChar char="•"/>
        <a:defRPr sz="24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tx1"/>
        </a:buClr>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136525" y="136525"/>
            <a:ext cx="8866188" cy="658177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8675" name="Rectangle 3"/>
          <p:cNvSpPr>
            <a:spLocks noGrp="1" noChangeArrowheads="1"/>
          </p:cNvSpPr>
          <p:nvPr>
            <p:ph type="title"/>
            <p:custDataLst>
              <p:tags r:id="rId13"/>
            </p:custDataLst>
          </p:nvPr>
        </p:nvSpPr>
        <p:spPr bwMode="auto">
          <a:xfrm>
            <a:off x="455613" y="274638"/>
            <a:ext cx="8226425" cy="1143000"/>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28676" name="Rectangle 4"/>
          <p:cNvSpPr>
            <a:spLocks noGrp="1" noChangeArrowheads="1"/>
          </p:cNvSpPr>
          <p:nvPr>
            <p:ph type="body" idx="1"/>
            <p:custDataLst>
              <p:tags r:id="rId14"/>
            </p:custDataLst>
          </p:nvPr>
        </p:nvSpPr>
        <p:spPr bwMode="auto">
          <a:xfrm>
            <a:off x="455613" y="1600200"/>
            <a:ext cx="8226425" cy="4525963"/>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8677"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dirty="0"/>
          </a:p>
        </p:txBody>
      </p:sp>
      <p:sp>
        <p:nvSpPr>
          <p:cNvPr id="28678"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dirty="0"/>
          </a:p>
        </p:txBody>
      </p:sp>
      <p:sp>
        <p:nvSpPr>
          <p:cNvPr id="28679"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32AA3D1-5178-46C2-BE7B-9F021E93E29B}" type="slidenum">
              <a:rPr lang="en-US" altLang="en-US"/>
              <a:pPr/>
              <a:t>‹#›</a:t>
            </a:fld>
            <a:endParaRPr lang="en-US" altLang="en-US" dirty="0"/>
          </a:p>
        </p:txBody>
      </p:sp>
    </p:spTree>
  </p:cSld>
  <p:clrMap bg1="dk2" tx1="lt1" bg2="dk1" tx2="lt2" accent1="accent1" accent2="accent2" accent3="accent3" accent4="accent4" accent5="accent5" accent6="accent6" hlink="hlink" folHlink="folHlink"/>
  <p:sldLayoutIdLst>
    <p:sldLayoutId id="214748365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l" rtl="0" fontAlgn="base">
        <a:spcBef>
          <a:spcPct val="0"/>
        </a:spcBef>
        <a:spcAft>
          <a:spcPct val="0"/>
        </a:spcAft>
        <a:buClr>
          <a:schemeClr val="tx1"/>
        </a:buClr>
        <a:defRPr sz="3200" kern="1200">
          <a:solidFill>
            <a:schemeClr val="tx1"/>
          </a:solidFill>
          <a:latin typeface="+mj-lt"/>
          <a:ea typeface="+mj-ea"/>
          <a:cs typeface="+mj-cs"/>
        </a:defRPr>
      </a:lvl1pPr>
      <a:lvl2pPr algn="l" rtl="0" fontAlgn="base">
        <a:spcBef>
          <a:spcPct val="0"/>
        </a:spcBef>
        <a:spcAft>
          <a:spcPct val="0"/>
        </a:spcAft>
        <a:buClr>
          <a:schemeClr val="tx1"/>
        </a:buClr>
        <a:defRPr sz="3200">
          <a:solidFill>
            <a:schemeClr val="tx1"/>
          </a:solidFill>
          <a:latin typeface="Arial" panose="020B0604020202020204" pitchFamily="34" charset="0"/>
        </a:defRPr>
      </a:lvl2pPr>
      <a:lvl3pPr algn="l" rtl="0" fontAlgn="base">
        <a:spcBef>
          <a:spcPct val="0"/>
        </a:spcBef>
        <a:spcAft>
          <a:spcPct val="0"/>
        </a:spcAft>
        <a:buClr>
          <a:schemeClr val="tx1"/>
        </a:buClr>
        <a:defRPr sz="3200">
          <a:solidFill>
            <a:schemeClr val="tx1"/>
          </a:solidFill>
          <a:latin typeface="Arial" panose="020B0604020202020204" pitchFamily="34" charset="0"/>
        </a:defRPr>
      </a:lvl3pPr>
      <a:lvl4pPr algn="l" rtl="0" fontAlgn="base">
        <a:spcBef>
          <a:spcPct val="0"/>
        </a:spcBef>
        <a:spcAft>
          <a:spcPct val="0"/>
        </a:spcAft>
        <a:buClr>
          <a:schemeClr val="tx1"/>
        </a:buClr>
        <a:defRPr sz="3200">
          <a:solidFill>
            <a:schemeClr val="tx1"/>
          </a:solidFill>
          <a:latin typeface="Arial" panose="020B0604020202020204" pitchFamily="34" charset="0"/>
        </a:defRPr>
      </a:lvl4pPr>
      <a:lvl5pPr algn="l" rtl="0" fontAlgn="base">
        <a:spcBef>
          <a:spcPct val="0"/>
        </a:spcBef>
        <a:spcAft>
          <a:spcPct val="0"/>
        </a:spcAft>
        <a:buClr>
          <a:schemeClr val="tx1"/>
        </a:buClr>
        <a:defRPr sz="3200">
          <a:solidFill>
            <a:schemeClr val="tx1"/>
          </a:solidFill>
          <a:latin typeface="Arial" panose="020B0604020202020204" pitchFamily="34" charset="0"/>
        </a:defRPr>
      </a:lvl5pPr>
      <a:lvl6pPr marL="457200" algn="l" rtl="0" fontAlgn="base">
        <a:spcBef>
          <a:spcPct val="0"/>
        </a:spcBef>
        <a:spcAft>
          <a:spcPct val="0"/>
        </a:spcAft>
        <a:buClr>
          <a:schemeClr val="tx1"/>
        </a:buClr>
        <a:defRPr sz="3200">
          <a:solidFill>
            <a:schemeClr val="tx1"/>
          </a:solidFill>
          <a:latin typeface="Arial" panose="020B0604020202020204" pitchFamily="34" charset="0"/>
        </a:defRPr>
      </a:lvl6pPr>
      <a:lvl7pPr marL="914400" algn="l" rtl="0" fontAlgn="base">
        <a:spcBef>
          <a:spcPct val="0"/>
        </a:spcBef>
        <a:spcAft>
          <a:spcPct val="0"/>
        </a:spcAft>
        <a:buClr>
          <a:schemeClr val="tx1"/>
        </a:buClr>
        <a:defRPr sz="3200">
          <a:solidFill>
            <a:schemeClr val="tx1"/>
          </a:solidFill>
          <a:latin typeface="Arial" panose="020B0604020202020204" pitchFamily="34" charset="0"/>
        </a:defRPr>
      </a:lvl7pPr>
      <a:lvl8pPr marL="1371600" algn="l" rtl="0" fontAlgn="base">
        <a:spcBef>
          <a:spcPct val="0"/>
        </a:spcBef>
        <a:spcAft>
          <a:spcPct val="0"/>
        </a:spcAft>
        <a:buClr>
          <a:schemeClr val="tx1"/>
        </a:buClr>
        <a:defRPr sz="3200">
          <a:solidFill>
            <a:schemeClr val="tx1"/>
          </a:solidFill>
          <a:latin typeface="Arial" panose="020B0604020202020204" pitchFamily="34" charset="0"/>
        </a:defRPr>
      </a:lvl8pPr>
      <a:lvl9pPr marL="1828800" algn="l" rtl="0" fontAlgn="base">
        <a:spcBef>
          <a:spcPct val="0"/>
        </a:spcBef>
        <a:spcAft>
          <a:spcPct val="0"/>
        </a:spcAft>
        <a:buClr>
          <a:schemeClr val="tx1"/>
        </a:buClr>
        <a:defRPr sz="3200">
          <a:solidFill>
            <a:schemeClr val="tx1"/>
          </a:solidFill>
          <a:latin typeface="Arial" panose="020B0604020202020204" pitchFamily="34" charset="0"/>
        </a:defRPr>
      </a:lvl9pPr>
    </p:titleStyle>
    <p:bodyStyle>
      <a:lvl1pPr marL="342900" indent="-342900" algn="l" rtl="0" fontAlgn="base">
        <a:spcBef>
          <a:spcPct val="20000"/>
        </a:spcBef>
        <a:spcAft>
          <a:spcPct val="0"/>
        </a:spcAft>
        <a:buClr>
          <a:schemeClr val="tx1"/>
        </a:buClr>
        <a:buChar char="•"/>
        <a:defRPr sz="2400" kern="12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400" kern="1200">
          <a:solidFill>
            <a:schemeClr val="tx1"/>
          </a:solidFill>
          <a:latin typeface="+mn-lt"/>
          <a:ea typeface="+mn-ea"/>
          <a:cs typeface="+mn-cs"/>
        </a:defRPr>
      </a:lvl2pPr>
      <a:lvl3pPr marL="1143000" indent="-228600" algn="l" rtl="0" fontAlgn="base">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fontAlgn="base">
        <a:spcBef>
          <a:spcPct val="20000"/>
        </a:spcBef>
        <a:spcAft>
          <a:spcPct val="0"/>
        </a:spcAft>
        <a:buClr>
          <a:schemeClr val="tx1"/>
        </a:buClr>
        <a:buChar char="•"/>
        <a:defRPr sz="2400" kern="1200">
          <a:solidFill>
            <a:schemeClr val="tx1"/>
          </a:solidFill>
          <a:latin typeface="+mn-lt"/>
          <a:ea typeface="+mn-ea"/>
          <a:cs typeface="+mn-cs"/>
        </a:defRPr>
      </a:lvl4pPr>
      <a:lvl5pPr marL="2057400" indent="-228600" algn="l" rtl="0" fontAlgn="base">
        <a:spcBef>
          <a:spcPct val="20000"/>
        </a:spcBef>
        <a:spcAft>
          <a:spcPct val="0"/>
        </a:spcAft>
        <a:buClr>
          <a:schemeClr val="tx1"/>
        </a:buClr>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hyperlink" Target="http://education.nationalgeographic.com/standards/national-geography-standards/?ar_a=1" TargetMode="Externa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hyperlink" Target="http://www.e-ir.info/2011/08/17/the-journey-of-cultural-globalization-in-korean-pop-music/" TargetMode="External"/><Relationship Id="rId2" Type="http://schemas.openxmlformats.org/officeDocument/2006/relationships/hyperlink" Target="http://www.aaanet.org/sections/seaa/2014/07/the-korean-wave-hallyu/" TargetMode="Externa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_ZNFB58rTkU" TargetMode="External"/><Relationship Id="rId2" Type="http://schemas.openxmlformats.org/officeDocument/2006/relationships/hyperlink" Target="https://www.youtube.com/watch?v=lnmvHf9kIv4" TargetMode="External"/><Relationship Id="rId1" Type="http://schemas.openxmlformats.org/officeDocument/2006/relationships/slideLayout" Target="../slideLayouts/slideLayout17.xml"/><Relationship Id="rId4" Type="http://schemas.openxmlformats.org/officeDocument/2006/relationships/hyperlink" Target="https://www.youtube.com/watch?v=7uCIUW-cRvY"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hyperlink" Target="http://www.koreatimes.co.kr/www/news/biz/2011/08/123_93198.html" TargetMode="External"/><Relationship Id="rId2" Type="http://schemas.openxmlformats.org/officeDocument/2006/relationships/hyperlink" Target="http://www.oecdbetterlifeindex.org/countries/korea/" TargetMode="Externa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hyperlink" Target="mailto:Kenneth.keller@cobbk12.org" TargetMode="External"/><Relationship Id="rId2" Type="http://schemas.openxmlformats.org/officeDocument/2006/relationships/hyperlink" Target="mailto:kkeller1976@Comcast.net" TargetMode="Externa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ctrTitle"/>
          </p:nvPr>
        </p:nvSpPr>
        <p:spPr>
          <a:xfrm>
            <a:off x="152400" y="1219200"/>
            <a:ext cx="8534399" cy="1450975"/>
          </a:xfrm>
        </p:spPr>
        <p:txBody>
          <a:bodyPr/>
          <a:lstStyle/>
          <a:p>
            <a:pPr marL="0" marR="0">
              <a:lnSpc>
                <a:spcPct val="107000"/>
              </a:lnSpc>
              <a:spcBef>
                <a:spcPts val="0"/>
              </a:spcBef>
              <a:spcAft>
                <a:spcPts val="0"/>
              </a:spcAft>
            </a:pPr>
            <a:r>
              <a:rPr lang="en-US" b="1" dirty="0" smtClean="0">
                <a:effectLst/>
                <a:latin typeface="Times New Roman" panose="02020603050405020304" pitchFamily="18" charset="0"/>
                <a:ea typeface="Calibri" panose="020F0502020204030204" pitchFamily="34" charset="0"/>
                <a:cs typeface="Times New Roman" panose="02020603050405020304" pitchFamily="18" charset="0"/>
              </a:rPr>
              <a:t>Utilizing the National Atlas of Korea</a:t>
            </a:r>
            <a:br>
              <a:rPr lang="en-US" b="1" dirty="0" smtClean="0">
                <a:effectLst/>
                <a:latin typeface="Times New Roman" panose="02020603050405020304" pitchFamily="18" charset="0"/>
                <a:ea typeface="Calibri" panose="020F0502020204030204" pitchFamily="34" charset="0"/>
                <a:cs typeface="Times New Roman" panose="02020603050405020304" pitchFamily="18" charset="0"/>
              </a:rPr>
            </a:b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
            </a:r>
            <a:br>
              <a:rPr lang="en-US" dirty="0" smtClean="0">
                <a:effectLst/>
                <a:latin typeface="Times New Roman" panose="02020603050405020304" pitchFamily="18" charset="0"/>
                <a:ea typeface="Calibri" panose="020F0502020204030204" pitchFamily="34" charset="0"/>
                <a:cs typeface="Times New Roman" panose="02020603050405020304" pitchFamily="18" charset="0"/>
              </a:rPr>
            </a:br>
            <a:r>
              <a:rPr lang="en-US" b="1" dirty="0" smtClean="0">
                <a:effectLst/>
                <a:latin typeface="Times New Roman" panose="02020603050405020304" pitchFamily="18" charset="0"/>
                <a:ea typeface="Calibri" panose="020F0502020204030204" pitchFamily="34" charset="0"/>
                <a:cs typeface="Times New Roman" panose="02020603050405020304" pitchFamily="18" charset="0"/>
              </a:rPr>
              <a:t>Global diffusion of Korean culture and associated societal impacts </a:t>
            </a:r>
            <a: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t/>
            </a:r>
            <a:b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altLang="en-US" dirty="0">
              <a:latin typeface="Times New Roman" panose="02020603050405020304" pitchFamily="18" charset="0"/>
              <a:cs typeface="Times New Roman" panose="02020603050405020304" pitchFamily="18" charset="0"/>
            </a:endParaRPr>
          </a:p>
        </p:txBody>
      </p:sp>
      <p:sp>
        <p:nvSpPr>
          <p:cNvPr id="53251" name="Rectangle 3"/>
          <p:cNvSpPr>
            <a:spLocks noGrp="1" noChangeArrowheads="1"/>
          </p:cNvSpPr>
          <p:nvPr>
            <p:ph type="subTitle" idx="1"/>
          </p:nvPr>
        </p:nvSpPr>
        <p:spPr>
          <a:xfrm>
            <a:off x="152400" y="2438400"/>
            <a:ext cx="8991600" cy="1752600"/>
          </a:xfrm>
        </p:spPr>
        <p:txBody>
          <a:bodyPr/>
          <a:lstStyle/>
          <a:p>
            <a:r>
              <a:rPr lang="en-US" sz="3200" b="1" dirty="0">
                <a:latin typeface="Times New Roman" panose="02020603050405020304" pitchFamily="18" charset="0"/>
                <a:ea typeface="Calibri" panose="020F0502020204030204" pitchFamily="34" charset="0"/>
                <a:cs typeface="Times New Roman" panose="02020603050405020304" pitchFamily="18" charset="0"/>
              </a:rPr>
              <a:t>An analysis of Culture and </a:t>
            </a:r>
            <a:endParaRPr lang="en-US" sz="3200" b="1" dirty="0" smtClean="0">
              <a:latin typeface="Times New Roman" panose="02020603050405020304" pitchFamily="18" charset="0"/>
              <a:ea typeface="Calibri" panose="020F0502020204030204" pitchFamily="34" charset="0"/>
              <a:cs typeface="Times New Roman" panose="02020603050405020304" pitchFamily="18" charset="0"/>
            </a:endParaRPr>
          </a:p>
          <a:p>
            <a:r>
              <a:rPr lang="en-US" sz="3200" b="1" dirty="0" smtClean="0">
                <a:latin typeface="Times New Roman" panose="02020603050405020304" pitchFamily="18" charset="0"/>
                <a:ea typeface="Calibri" panose="020F0502020204030204" pitchFamily="34" charset="0"/>
                <a:cs typeface="Times New Roman" panose="02020603050405020304" pitchFamily="18" charset="0"/>
              </a:rPr>
              <a:t>Quality </a:t>
            </a:r>
            <a:r>
              <a:rPr lang="en-US" sz="3200" b="1" dirty="0">
                <a:latin typeface="Times New Roman" panose="02020603050405020304" pitchFamily="18" charset="0"/>
                <a:ea typeface="Calibri" panose="020F0502020204030204" pitchFamily="34" charset="0"/>
                <a:cs typeface="Times New Roman" panose="02020603050405020304" pitchFamily="18" charset="0"/>
              </a:rPr>
              <a:t>of Life in South </a:t>
            </a:r>
            <a:r>
              <a:rPr lang="en-US" sz="3200" b="1" dirty="0" smtClean="0">
                <a:latin typeface="Times New Roman" panose="02020603050405020304" pitchFamily="18" charset="0"/>
                <a:ea typeface="Calibri" panose="020F0502020204030204" pitchFamily="34" charset="0"/>
                <a:cs typeface="Times New Roman" panose="02020603050405020304" pitchFamily="18" charset="0"/>
              </a:rPr>
              <a:t>Korea and Beyond…</a:t>
            </a:r>
          </a:p>
          <a:p>
            <a:endParaRPr lang="en-US" sz="3200" b="1" dirty="0" smtClean="0">
              <a:latin typeface="Times New Roman" panose="02020603050405020304" pitchFamily="18" charset="0"/>
              <a:ea typeface="Calibri" panose="020F0502020204030204" pitchFamily="34" charset="0"/>
              <a:cs typeface="Times New Roman" panose="02020603050405020304" pitchFamily="18" charset="0"/>
            </a:endParaRPr>
          </a:p>
          <a:p>
            <a:r>
              <a:rPr lang="en-US" altLang="en-US" sz="3200" b="1" dirty="0" smtClean="0">
                <a:latin typeface="Times New Roman" panose="02020603050405020304" pitchFamily="18" charset="0"/>
                <a:cs typeface="Times New Roman" panose="02020603050405020304" pitchFamily="18" charset="0"/>
              </a:rPr>
              <a:t>			</a:t>
            </a:r>
            <a:r>
              <a:rPr lang="en-US" altLang="en-US" sz="2800" b="1" dirty="0" smtClean="0">
                <a:latin typeface="Times New Roman" panose="02020603050405020304" pitchFamily="18" charset="0"/>
                <a:cs typeface="Times New Roman" panose="02020603050405020304" pitchFamily="18" charset="0"/>
              </a:rPr>
              <a:t>Kenneth H. Keller</a:t>
            </a:r>
          </a:p>
          <a:p>
            <a:r>
              <a:rPr lang="en-US" altLang="en-US" sz="2800" b="1" dirty="0" smtClean="0">
                <a:latin typeface="Times New Roman" panose="02020603050405020304" pitchFamily="18" charset="0"/>
                <a:cs typeface="Times New Roman" panose="02020603050405020304" pitchFamily="18" charset="0"/>
              </a:rPr>
              <a:t>			George Walton Comprehensive HS</a:t>
            </a:r>
          </a:p>
          <a:p>
            <a:r>
              <a:rPr lang="en-US" altLang="en-US" sz="2800" b="1" dirty="0" smtClean="0">
                <a:latin typeface="Times New Roman" panose="02020603050405020304" pitchFamily="18" charset="0"/>
                <a:cs typeface="Times New Roman" panose="02020603050405020304" pitchFamily="18" charset="0"/>
              </a:rPr>
              <a:t>			Marietta, GA</a:t>
            </a:r>
            <a:endParaRPr lang="en-US" altLang="en-US" sz="2800"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7000" y="990600"/>
            <a:ext cx="6172200" cy="4307846"/>
          </a:xfrm>
          <a:prstGeom prst="rect">
            <a:avLst/>
          </a:prstGeom>
        </p:spPr>
        <p:txBody>
          <a:bodyPr wrap="square">
            <a:spAutoFit/>
          </a:bodyPr>
          <a:lstStyle/>
          <a:p>
            <a:pPr marL="0" marR="0">
              <a:lnSpc>
                <a:spcPct val="107000"/>
              </a:lnSpc>
              <a:spcBef>
                <a:spcPts val="0"/>
              </a:spcBef>
              <a:spcAft>
                <a:spcPts val="0"/>
              </a:spcAft>
            </a:pPr>
            <a:r>
              <a:rPr lang="en-US" sz="3200" b="1" dirty="0" smtClean="0">
                <a:effectLst/>
                <a:latin typeface="Times New Roman" panose="02020603050405020304" pitchFamily="18" charset="0"/>
                <a:ea typeface="Calibri" panose="020F0502020204030204" pitchFamily="34" charset="0"/>
                <a:cs typeface="Times New Roman" panose="02020603050405020304" pitchFamily="18" charset="0"/>
              </a:rPr>
              <a:t>GRADES: </a:t>
            </a: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High School 9-12</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3200" b="1" dirty="0" smtClean="0">
                <a:effectLst/>
                <a:latin typeface="Times New Roman" panose="02020603050405020304" pitchFamily="18" charset="0"/>
                <a:ea typeface="Calibri" panose="020F0502020204030204" pitchFamily="34" charset="0"/>
                <a:cs typeface="Times New Roman" panose="02020603050405020304" pitchFamily="18" charset="0"/>
              </a:rPr>
              <a:t>SUBJECT: </a:t>
            </a: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AP/World Geography, World Cultures, Contemporary Korea </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3200" b="1" dirty="0" smtClean="0">
                <a:effectLst/>
                <a:latin typeface="Times New Roman" panose="02020603050405020304" pitchFamily="18" charset="0"/>
                <a:ea typeface="Calibri" panose="020F0502020204030204" pitchFamily="34" charset="0"/>
                <a:cs typeface="Times New Roman" panose="02020603050405020304" pitchFamily="18" charset="0"/>
              </a:rPr>
              <a:t>TIME REQUIRED: </a:t>
            </a: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Two class periods, 45-55 minutes in length.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OBJECTIVES</a:t>
            </a:r>
            <a:endParaRPr lang="en-US" b="1" dirty="0">
              <a:latin typeface="Times New Roman" panose="02020603050405020304" pitchFamily="18" charset="0"/>
              <a:cs typeface="Times New Roman" panose="02020603050405020304" pitchFamily="18" charset="0"/>
            </a:endParaRPr>
          </a:p>
        </p:txBody>
      </p:sp>
      <p:sp>
        <p:nvSpPr>
          <p:cNvPr id="3" name="Rectangle 2"/>
          <p:cNvSpPr/>
          <p:nvPr/>
        </p:nvSpPr>
        <p:spPr>
          <a:xfrm>
            <a:off x="2209800" y="1417638"/>
            <a:ext cx="6705600" cy="4860048"/>
          </a:xfrm>
          <a:prstGeom prst="rect">
            <a:avLst/>
          </a:prstGeom>
        </p:spPr>
        <p:txBody>
          <a:bodyPr wrap="square">
            <a:spAutoFit/>
          </a:bodyPr>
          <a:lstStyle/>
          <a:p>
            <a:pPr marL="342900" marR="0" lvl="0" indent="-342900">
              <a:lnSpc>
                <a:spcPct val="107000"/>
              </a:lnSpc>
              <a:spcBef>
                <a:spcPts val="0"/>
              </a:spcBef>
              <a:spcAft>
                <a:spcPts val="95"/>
              </a:spcAft>
              <a:buFont typeface="+mj-lt"/>
              <a:buAutoNum type="arabicPeriod"/>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Students will be able to analyze different segments of the National Atlas of Korea and critically evaluate the role of Korean culture in various regions of the world.</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95"/>
              </a:spcAft>
              <a:buFont typeface="+mj-lt"/>
              <a:buAutoNum type="arabicPeriod"/>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Students will be able to compare and contrast Korean cultural and lifestyle attributes with those of other globalized regions in relation to quality of life characteristics.</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95"/>
              </a:spcAft>
              <a:buFont typeface="+mj-lt"/>
              <a:buAutoNum type="arabicPeriod"/>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Students will determine their own quality of life in relation to the characteristics identified by the National Atlas of Korea along with others of their own choosing.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latin typeface="Times New Roman" panose="02020603050405020304" pitchFamily="18" charset="0"/>
                <a:ea typeface="Calibri" panose="020F0502020204030204" pitchFamily="34" charset="0"/>
              </a:rPr>
              <a:t>NATIONAL GEOGRAPHY STANDARDS</a:t>
            </a:r>
            <a:endParaRPr lang="en-US" dirty="0"/>
          </a:p>
        </p:txBody>
      </p:sp>
      <p:sp>
        <p:nvSpPr>
          <p:cNvPr id="3" name="Rectangle 2"/>
          <p:cNvSpPr/>
          <p:nvPr/>
        </p:nvSpPr>
        <p:spPr>
          <a:xfrm>
            <a:off x="223837" y="2057400"/>
            <a:ext cx="8689975" cy="3615862"/>
          </a:xfrm>
          <a:prstGeom prst="rect">
            <a:avLst/>
          </a:prstGeom>
        </p:spPr>
        <p:txBody>
          <a:bodyPr wrap="square">
            <a:spAutoFit/>
          </a:bodyPr>
          <a:lstStyle/>
          <a:p>
            <a:pPr marL="0" marR="0">
              <a:lnSpc>
                <a:spcPct val="107000"/>
              </a:lnSpc>
              <a:spcBef>
                <a:spcPts val="0"/>
              </a:spcBef>
              <a:spcAft>
                <a:spcPts val="0"/>
              </a:spcAft>
            </a:pPr>
            <a: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t>4. Places and Regions: The student will understand physical and human characteristics of places. </a:t>
            </a:r>
          </a:p>
          <a:p>
            <a:pPr marL="0" marR="0">
              <a:lnSpc>
                <a:spcPct val="107000"/>
              </a:lnSpc>
              <a:spcBef>
                <a:spcPts val="0"/>
              </a:spcBef>
              <a:spcAft>
                <a:spcPts val="0"/>
              </a:spcAft>
            </a:pPr>
            <a: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t>6. Places and Regions: People can view places and regions from multiple perspectives.</a:t>
            </a:r>
          </a:p>
          <a:p>
            <a:pPr marL="0" marR="0">
              <a:lnSpc>
                <a:spcPct val="107000"/>
              </a:lnSpc>
              <a:spcBef>
                <a:spcPts val="0"/>
              </a:spcBef>
              <a:spcAft>
                <a:spcPts val="0"/>
              </a:spcAft>
            </a:pPr>
            <a: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t>10. Human Systems: The student will understand characteristics, distribution, and complexity of Earth's cultural mosaics. </a:t>
            </a:r>
          </a:p>
          <a:p>
            <a:pPr marL="0" marR="0">
              <a:lnSpc>
                <a:spcPct val="107000"/>
              </a:lnSpc>
              <a:spcBef>
                <a:spcPts val="0"/>
              </a:spcBef>
              <a:spcAft>
                <a:spcPts val="0"/>
              </a:spcAft>
            </a:pPr>
            <a:r>
              <a:rPr lang="en-US" u="sng" dirty="0" smtClean="0">
                <a:solidFill>
                  <a:schemeClr val="accent5">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http://education.nationalgeographic.com/standards/national-geography-standards/?ar_a=1</a:t>
            </a:r>
            <a:r>
              <a:rPr lang="en-US" dirty="0" smtClean="0">
                <a:solidFill>
                  <a:schemeClr val="accent5">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dirty="0">
              <a:solidFill>
                <a:schemeClr val="accent5">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66800"/>
            <a:ext cx="8226425" cy="1143000"/>
          </a:xfrm>
        </p:spPr>
        <p:txBody>
          <a:bodyPr/>
          <a:lstStyle/>
          <a:p>
            <a:pPr marL="0" marR="0">
              <a:lnSpc>
                <a:spcPct val="107000"/>
              </a:lnSpc>
              <a:spcBef>
                <a:spcPts val="0"/>
              </a:spcBef>
              <a:spcAft>
                <a:spcPts val="0"/>
              </a:spcAft>
            </a:pPr>
            <a:r>
              <a:rPr lang="en-US" b="1" dirty="0" smtClean="0">
                <a:effectLst/>
                <a:latin typeface="Times New Roman" panose="02020603050405020304" pitchFamily="18" charset="0"/>
                <a:ea typeface="Calibri" panose="020F0502020204030204" pitchFamily="34" charset="0"/>
                <a:cs typeface="Times New Roman" panose="02020603050405020304" pitchFamily="18" charset="0"/>
              </a:rPr>
              <a:t>COMMON CORE STANDARDS </a:t>
            </a:r>
            <a:br>
              <a:rPr lang="en-US" b="1" dirty="0" smtClean="0">
                <a:effectLst/>
                <a:latin typeface="Times New Roman" panose="02020603050405020304" pitchFamily="18" charset="0"/>
                <a:ea typeface="Calibri" panose="020F0502020204030204" pitchFamily="34" charset="0"/>
                <a:cs typeface="Times New Roman" panose="02020603050405020304" pitchFamily="18" charset="0"/>
              </a:rPr>
            </a:br>
            <a:r>
              <a:rPr lang="en-US" b="1" dirty="0" smtClean="0">
                <a:effectLst/>
                <a:latin typeface="Times New Roman" panose="02020603050405020304" pitchFamily="18" charset="0"/>
                <a:ea typeface="Calibri" panose="020F0502020204030204" pitchFamily="34" charset="0"/>
                <a:cs typeface="Times New Roman" panose="02020603050405020304" pitchFamily="18" charset="0"/>
              </a:rPr>
              <a:t>(is a requirement in some states)</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28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Rectangle 2"/>
          <p:cNvSpPr/>
          <p:nvPr/>
        </p:nvSpPr>
        <p:spPr>
          <a:xfrm>
            <a:off x="341312" y="1752600"/>
            <a:ext cx="8610600" cy="4307846"/>
          </a:xfrm>
          <a:prstGeom prst="rect">
            <a:avLst/>
          </a:prstGeom>
        </p:spPr>
        <p:txBody>
          <a:bodyPr wrap="square">
            <a:spAutoFit/>
          </a:bodyPr>
          <a:lstStyle/>
          <a:p>
            <a:pPr marL="0" marR="0">
              <a:lnSpc>
                <a:spcPct val="107000"/>
              </a:lnSpc>
              <a:spcBef>
                <a:spcPts val="0"/>
              </a:spcBef>
              <a:spcAft>
                <a:spcPts val="0"/>
              </a:spcAft>
            </a:pP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RH1. Cite specific textual evidence to support analysis of primary and secondary sources, attending to such features as the date and origin of the information. </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RI By the end of grade 9 and 10, read and comprehend literary nonfiction at the high end of the grades 9-10 text complexity band independently and proficiently.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1616323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latin typeface="Times New Roman" panose="02020603050405020304" pitchFamily="18" charset="0"/>
                <a:ea typeface="Calibri" panose="020F0502020204030204" pitchFamily="34" charset="0"/>
              </a:rPr>
              <a:t>STATE OF GEORGIA SOCIAL STUDIES WORLD GEOGRAPHY STANDARDS</a:t>
            </a:r>
            <a:endParaRPr lang="en-US" dirty="0"/>
          </a:p>
        </p:txBody>
      </p:sp>
      <p:sp>
        <p:nvSpPr>
          <p:cNvPr id="3" name="Rectangle 2"/>
          <p:cNvSpPr/>
          <p:nvPr/>
        </p:nvSpPr>
        <p:spPr>
          <a:xfrm>
            <a:off x="455613" y="1524000"/>
            <a:ext cx="8305800" cy="4834400"/>
          </a:xfrm>
          <a:prstGeom prst="rect">
            <a:avLst/>
          </a:prstGeom>
        </p:spPr>
        <p:txBody>
          <a:bodyPr wrap="square">
            <a:spAutoFit/>
          </a:bodyPr>
          <a:lstStyle/>
          <a:p>
            <a:pPr marL="0" marR="0">
              <a:lnSpc>
                <a:spcPct val="107000"/>
              </a:lnSpc>
              <a:spcBef>
                <a:spcPts val="0"/>
              </a:spcBef>
              <a:spcAft>
                <a:spcPts val="0"/>
              </a:spcAft>
            </a:pPr>
            <a:r>
              <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SSWG1 The student will explain the physical aspects of geography.</a:t>
            </a:r>
            <a:endParaRPr lang="en-US"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SSWG2 The student will explain the cultural aspects of geography.</a:t>
            </a:r>
          </a:p>
          <a:p>
            <a:pPr marL="0" marR="0">
              <a:lnSpc>
                <a:spcPct val="107000"/>
              </a:lnSpc>
              <a:spcBef>
                <a:spcPts val="0"/>
              </a:spcBef>
              <a:spcAft>
                <a:spcPts val="0"/>
              </a:spcAft>
            </a:pPr>
            <a:r>
              <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SSWG5 The student will describe the interaction of physical and human systems</a:t>
            </a:r>
            <a:endParaRPr lang="en-US"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that have shaped contemporary South Asia, Southeastern Asia, and Eastern Asia.</a:t>
            </a:r>
            <a:endParaRPr lang="en-US"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INFORMATION PROCESSING SKILL:</a:t>
            </a:r>
            <a:endParaRPr lang="en-US"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The student will be able to locate, analyze, and synthesize information related to social studies topics and apply this information to solve problems/make decisions.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6368286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latin typeface="Times New Roman" panose="02020603050405020304" pitchFamily="18" charset="0"/>
                <a:ea typeface="Calibri" panose="020F0502020204030204" pitchFamily="34" charset="0"/>
              </a:rPr>
              <a:t>MATERIALS REQUIRED</a:t>
            </a:r>
            <a:endParaRPr lang="en-US" dirty="0"/>
          </a:p>
        </p:txBody>
      </p:sp>
      <p:sp>
        <p:nvSpPr>
          <p:cNvPr id="3" name="Rectangle 2"/>
          <p:cNvSpPr/>
          <p:nvPr/>
        </p:nvSpPr>
        <p:spPr>
          <a:xfrm>
            <a:off x="455613" y="1676400"/>
            <a:ext cx="8301038" cy="4238853"/>
          </a:xfrm>
          <a:prstGeom prst="rect">
            <a:avLst/>
          </a:prstGeom>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Copies of maps provided by the National Atlas of Korea (print in color if at all possible as not to lose important contrast in thematic elements)</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Access to a computer lab or use of student’s personal devices to access articles and associated websites</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smtClean="0">
                <a:effectLst/>
                <a:latin typeface="Times New Roman" panose="02020603050405020304" pitchFamily="18" charset="0"/>
                <a:ea typeface="Calibri" panose="020F0502020204030204" pitchFamily="34" charset="0"/>
              </a:rPr>
              <a:t>Articles from various publications related to: </a:t>
            </a:r>
            <a:r>
              <a:rPr lang="en-US" sz="3200" dirty="0" smtClean="0">
                <a:effectLst/>
                <a:latin typeface="Times New Roman" panose="02020603050405020304" pitchFamily="18" charset="0"/>
                <a:ea typeface="Times New Roman" panose="02020603050405020304" pitchFamily="18" charset="0"/>
              </a:rPr>
              <a:t>Globalization and Pop Culture.</a:t>
            </a:r>
            <a:endParaRPr lang="en-US" sz="3200" dirty="0"/>
          </a:p>
        </p:txBody>
      </p:sp>
    </p:spTree>
    <p:extLst>
      <p:ext uri="{BB962C8B-B14F-4D97-AF65-F5344CB8AC3E}">
        <p14:creationId xmlns:p14="http://schemas.microsoft.com/office/powerpoint/2010/main" val="220564744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Questions students should be able to answer based on their research… </a:t>
            </a:r>
            <a:endParaRPr lang="en-US" dirty="0"/>
          </a:p>
        </p:txBody>
      </p:sp>
      <p:sp>
        <p:nvSpPr>
          <p:cNvPr id="4" name="Rectangle 3"/>
          <p:cNvSpPr/>
          <p:nvPr/>
        </p:nvSpPr>
        <p:spPr>
          <a:xfrm>
            <a:off x="2286000" y="1828800"/>
            <a:ext cx="6251575" cy="4401205"/>
          </a:xfrm>
          <a:prstGeom prst="rect">
            <a:avLst/>
          </a:prstGeom>
        </p:spPr>
        <p:txBody>
          <a:bodyPr wrap="square">
            <a:spAutoFit/>
          </a:bodyPr>
          <a:lstStyle/>
          <a:p>
            <a:pPr marL="457200" indent="-457200">
              <a:buFont typeface="Arial" panose="020B0604020202020204" pitchFamily="34" charset="0"/>
              <a:buChar char="•"/>
            </a:pPr>
            <a:r>
              <a:rPr lang="en-US" sz="2800" dirty="0" smtClean="0">
                <a:effectLst/>
                <a:latin typeface="Times New Roman" panose="02020603050405020304" pitchFamily="18" charset="0"/>
                <a:ea typeface="Times New Roman" panose="02020603050405020304" pitchFamily="18" charset="0"/>
              </a:rPr>
              <a:t>How do local populations around the world relate to `foreignness' presented to them in the form of pop culture? </a:t>
            </a:r>
          </a:p>
          <a:p>
            <a:endParaRPr lang="en-US" sz="2800" dirty="0">
              <a:latin typeface="Times New Roman" panose="02020603050405020304" pitchFamily="18" charset="0"/>
              <a:ea typeface="Times New Roman" panose="02020603050405020304" pitchFamily="18" charset="0"/>
            </a:endParaRPr>
          </a:p>
          <a:p>
            <a:pPr marL="457200" indent="-457200">
              <a:buFont typeface="Arial" panose="020B0604020202020204" pitchFamily="34" charset="0"/>
              <a:buChar char="•"/>
            </a:pPr>
            <a:r>
              <a:rPr lang="en-US" sz="2800" dirty="0" smtClean="0">
                <a:effectLst/>
                <a:latin typeface="Times New Roman" panose="02020603050405020304" pitchFamily="18" charset="0"/>
                <a:ea typeface="Times New Roman" panose="02020603050405020304" pitchFamily="18" charset="0"/>
              </a:rPr>
              <a:t>What role does pop culture play with respect to globalization? </a:t>
            </a:r>
          </a:p>
          <a:p>
            <a:endParaRPr lang="en-US" sz="2800" dirty="0">
              <a:latin typeface="Times New Roman" panose="02020603050405020304" pitchFamily="18" charset="0"/>
              <a:ea typeface="Times New Roman" panose="02020603050405020304" pitchFamily="18" charset="0"/>
            </a:endParaRPr>
          </a:p>
          <a:p>
            <a:pPr marL="457200" indent="-457200">
              <a:buFont typeface="Arial" panose="020B0604020202020204" pitchFamily="34" charset="0"/>
              <a:buChar char="•"/>
            </a:pPr>
            <a:r>
              <a:rPr lang="en-US" sz="2800" dirty="0" smtClean="0">
                <a:effectLst/>
                <a:latin typeface="Times New Roman" panose="02020603050405020304" pitchFamily="18" charset="0"/>
                <a:ea typeface="Times New Roman" panose="02020603050405020304" pitchFamily="18" charset="0"/>
              </a:rPr>
              <a:t>More importantly, how does pop culture help us to understand globalization? </a:t>
            </a:r>
            <a:endParaRPr lang="en-US" sz="2800" dirty="0"/>
          </a:p>
        </p:txBody>
      </p:sp>
    </p:spTree>
    <p:extLst>
      <p:ext uri="{BB962C8B-B14F-4D97-AF65-F5344CB8AC3E}">
        <p14:creationId xmlns:p14="http://schemas.microsoft.com/office/powerpoint/2010/main" val="102183526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905000" y="762000"/>
            <a:ext cx="7239000" cy="4606197"/>
          </a:xfrm>
          <a:prstGeom prst="rect">
            <a:avLst/>
          </a:prstGeom>
        </p:spPr>
        <p:txBody>
          <a:bodyPr wrap="square">
            <a:spAutoFit/>
          </a:bodyPr>
          <a:lstStyle/>
          <a:p>
            <a:pPr marL="457200" marR="95250">
              <a:lnSpc>
                <a:spcPct val="150000"/>
              </a:lnSpc>
              <a:spcBef>
                <a:spcPts val="0"/>
              </a:spcBef>
              <a:spcAft>
                <a:spcPts val="1125"/>
              </a:spcAft>
            </a:pPr>
            <a:r>
              <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Also, articles which students can evaluate in relation to the quality of life for South Korean citizens and how it has changed in relation to globalization and associated foreign influences. </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marR="95250">
              <a:lnSpc>
                <a:spcPct val="150000"/>
              </a:lnSpc>
              <a:spcBef>
                <a:spcPts val="0"/>
              </a:spcBef>
              <a:spcAft>
                <a:spcPts val="1125"/>
              </a:spcAft>
            </a:pPr>
            <a:r>
              <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Instructors/teachers should note that both of these above topics for students to critically evaluate should be connected to an analysis of the maps provided from the National Atlas of Korea.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443164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6425" cy="1143000"/>
          </a:xfrm>
        </p:spPr>
        <p:txBody>
          <a:bodyPr/>
          <a:lstStyle/>
          <a:p>
            <a:r>
              <a:rPr lang="en-US" dirty="0" smtClean="0"/>
              <a:t>Some sample article websites. See WORD document for complete list of these resources</a:t>
            </a:r>
            <a:endParaRPr lang="en-US" dirty="0"/>
          </a:p>
        </p:txBody>
      </p:sp>
      <p:sp>
        <p:nvSpPr>
          <p:cNvPr id="3" name="Rectangle 2"/>
          <p:cNvSpPr/>
          <p:nvPr/>
        </p:nvSpPr>
        <p:spPr>
          <a:xfrm>
            <a:off x="2514600" y="1566041"/>
            <a:ext cx="6019800" cy="4053417"/>
          </a:xfrm>
          <a:prstGeom prst="rect">
            <a:avLst/>
          </a:prstGeom>
        </p:spPr>
        <p:txBody>
          <a:bodyPr wrap="square">
            <a:spAutoFit/>
          </a:bodyPr>
          <a:lstStyle/>
          <a:p>
            <a:pPr marR="0" lvl="0">
              <a:lnSpc>
                <a:spcPct val="107000"/>
              </a:lnSpc>
              <a:spcBef>
                <a:spcPts val="0"/>
              </a:spcBef>
              <a:spcAft>
                <a:spcPts val="0"/>
              </a:spcAft>
            </a:pPr>
            <a:r>
              <a:rPr lang="en-US" dirty="0" smtClean="0">
                <a:latin typeface="+mn-lt"/>
                <a:ea typeface="Times New Roman" panose="02020603050405020304" pitchFamily="18" charset="0"/>
                <a:cs typeface="Times New Roman" panose="02020603050405020304" pitchFamily="18" charset="0"/>
              </a:rPr>
              <a:t>1. </a:t>
            </a:r>
            <a:r>
              <a:rPr lang="en-US" dirty="0" smtClean="0">
                <a:effectLst/>
                <a:latin typeface="+mn-lt"/>
                <a:ea typeface="Times New Roman" panose="02020603050405020304" pitchFamily="18" charset="0"/>
                <a:cs typeface="Times New Roman" panose="02020603050405020304" pitchFamily="18" charset="0"/>
              </a:rPr>
              <a:t>The </a:t>
            </a:r>
            <a:r>
              <a:rPr lang="en-US" dirty="0" smtClean="0">
                <a:effectLst/>
                <a:latin typeface="+mn-lt"/>
                <a:ea typeface="Times New Roman" panose="02020603050405020304" pitchFamily="18" charset="0"/>
                <a:cs typeface="Times New Roman" panose="02020603050405020304" pitchFamily="18" charset="0"/>
              </a:rPr>
              <a:t>Korean Wave </a:t>
            </a:r>
            <a:endParaRPr lang="en-US" dirty="0">
              <a:latin typeface="+mn-lt"/>
              <a:ea typeface="Times New Roman" panose="02020603050405020304" pitchFamily="18" charset="0"/>
              <a:cs typeface="Times New Roman" panose="02020603050405020304" pitchFamily="18" charset="0"/>
            </a:endParaRPr>
          </a:p>
          <a:p>
            <a:pPr marR="0" lvl="0">
              <a:lnSpc>
                <a:spcPct val="107000"/>
              </a:lnSpc>
              <a:spcBef>
                <a:spcPts val="0"/>
              </a:spcBef>
              <a:spcAft>
                <a:spcPts val="0"/>
              </a:spcAft>
            </a:pPr>
            <a:r>
              <a:rPr lang="en-US" u="sng" dirty="0" smtClean="0">
                <a:effectLst/>
                <a:latin typeface="+mn-lt"/>
                <a:ea typeface="Times New Roman" panose="02020603050405020304" pitchFamily="18" charset="0"/>
                <a:cs typeface="Times New Roman" panose="02020603050405020304" pitchFamily="18" charset="0"/>
                <a:hlinkClick r:id="rId2"/>
              </a:rPr>
              <a:t>http</a:t>
            </a:r>
            <a:r>
              <a:rPr lang="en-US" u="sng" dirty="0" smtClean="0">
                <a:effectLst/>
                <a:latin typeface="+mn-lt"/>
                <a:ea typeface="Times New Roman" panose="02020603050405020304" pitchFamily="18" charset="0"/>
                <a:cs typeface="Times New Roman" panose="02020603050405020304" pitchFamily="18" charset="0"/>
                <a:hlinkClick r:id="rId2"/>
              </a:rPr>
              <a:t>://www.aaanet.org/sections/seaa/2014/07/the-korean-wave-hallyu/</a:t>
            </a:r>
            <a:r>
              <a:rPr lang="en-US" dirty="0" smtClean="0">
                <a:effectLst/>
                <a:latin typeface="+mn-lt"/>
                <a:ea typeface="Times New Roman" panose="02020603050405020304" pitchFamily="18" charset="0"/>
                <a:cs typeface="Times New Roman" panose="02020603050405020304" pitchFamily="18" charset="0"/>
              </a:rPr>
              <a:t> </a:t>
            </a:r>
            <a:endParaRPr lang="en-US" dirty="0" smtClean="0">
              <a:effectLst/>
              <a:latin typeface="+mn-lt"/>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dirty="0" smtClean="0">
                <a:effectLst/>
                <a:latin typeface="+mn-lt"/>
                <a:ea typeface="Times New Roman" panose="02020603050405020304" pitchFamily="18" charset="0"/>
                <a:cs typeface="Times New Roman" panose="02020603050405020304" pitchFamily="18" charset="0"/>
              </a:rPr>
              <a:t> </a:t>
            </a:r>
            <a:endParaRPr lang="en-US" dirty="0" smtClean="0">
              <a:effectLst/>
              <a:latin typeface="+mn-lt"/>
              <a:ea typeface="Calibri" panose="020F0502020204030204" pitchFamily="34" charset="0"/>
              <a:cs typeface="Times New Roman" panose="02020603050405020304" pitchFamily="18" charset="0"/>
            </a:endParaRPr>
          </a:p>
          <a:p>
            <a:pPr marR="0" lvl="0">
              <a:lnSpc>
                <a:spcPct val="107000"/>
              </a:lnSpc>
              <a:spcBef>
                <a:spcPts val="0"/>
              </a:spcBef>
              <a:spcAft>
                <a:spcPts val="750"/>
              </a:spcAft>
            </a:pPr>
            <a:r>
              <a:rPr lang="en-US" b="1" u="sng" kern="0" dirty="0" smtClean="0">
                <a:effectLst/>
                <a:latin typeface="+mn-lt"/>
                <a:ea typeface="Times New Roman" panose="02020603050405020304" pitchFamily="18" charset="0"/>
                <a:cs typeface="Times New Roman" panose="02020603050405020304" pitchFamily="18" charset="0"/>
                <a:hlinkClick r:id="rId3" tooltip="Permanent Link to The Journey of Cultural Globalization in Korean Pop Music"/>
              </a:rPr>
              <a:t>2. The Journey of Cultural Globalization in Korean Pop Music</a:t>
            </a:r>
            <a:endParaRPr lang="en-US" b="1" kern="0" dirty="0" smtClean="0">
              <a:effectLst/>
              <a:latin typeface="+mn-lt"/>
              <a:ea typeface="Times New Roman" panose="02020603050405020304" pitchFamily="18" charset="0"/>
              <a:cs typeface="Times New Roman" panose="02020603050405020304" pitchFamily="18" charset="0"/>
            </a:endParaRPr>
          </a:p>
          <a:p>
            <a:r>
              <a:rPr lang="en-US" u="sng" dirty="0" smtClean="0">
                <a:effectLst/>
                <a:latin typeface="+mn-lt"/>
                <a:ea typeface="Calibri" panose="020F0502020204030204" pitchFamily="34" charset="0"/>
                <a:cs typeface="Times New Roman" panose="02020603050405020304" pitchFamily="18" charset="0"/>
                <a:hlinkClick r:id="rId3"/>
              </a:rPr>
              <a:t>http://www.e-ir.info/2011/08/17/the-journey-of-cultural-globalization-in-korean-pop-music/</a:t>
            </a:r>
            <a:endParaRPr lang="en-US" u="sng" dirty="0" smtClean="0">
              <a:effectLst/>
              <a:latin typeface="+mn-lt"/>
              <a:ea typeface="Calibri" panose="020F0502020204030204" pitchFamily="34" charset="0"/>
              <a:cs typeface="Times New Roman" panose="02020603050405020304" pitchFamily="18" charset="0"/>
            </a:endParaRPr>
          </a:p>
          <a:p>
            <a:endParaRPr lang="en-US" u="sng" dirty="0">
              <a:latin typeface="+mn-lt"/>
              <a:cs typeface="Times New Roman" panose="02020603050405020304" pitchFamily="18" charset="0"/>
            </a:endParaRPr>
          </a:p>
          <a:p>
            <a:pPr marR="0" lvl="0">
              <a:lnSpc>
                <a:spcPct val="107000"/>
              </a:lnSpc>
              <a:spcBef>
                <a:spcPts val="0"/>
              </a:spcBef>
              <a:spcAft>
                <a:spcPts val="750"/>
              </a:spcAft>
            </a:pPr>
            <a:r>
              <a:rPr lang="en-US" dirty="0" smtClean="0">
                <a:latin typeface="+mn-lt"/>
              </a:rPr>
              <a:t>3. </a:t>
            </a:r>
            <a:r>
              <a:rPr lang="en-US" b="1" u="none" strike="noStrike" kern="0" dirty="0" smtClean="0">
                <a:solidFill>
                  <a:srgbClr val="0A0A0A"/>
                </a:solidFill>
                <a:effectLst/>
                <a:latin typeface="+mn-lt"/>
                <a:ea typeface="Times New Roman" panose="02020603050405020304" pitchFamily="18" charset="0"/>
                <a:cs typeface="Times New Roman" panose="02020603050405020304" pitchFamily="18" charset="0"/>
                <a:hlinkClick r:id="rId3" tooltip="Permanent Link to The Journey of Cultural Globalization in Korean Pop Music"/>
              </a:rPr>
              <a:t>The Journey of Cultural Globalization in Korean Pop Music</a:t>
            </a:r>
            <a:endParaRPr lang="en-US" b="1" kern="0" dirty="0" smtClean="0">
              <a:solidFill>
                <a:srgbClr val="2E74B5"/>
              </a:solidFill>
              <a:effectLst/>
              <a:latin typeface="+mn-lt"/>
              <a:ea typeface="Times New Roman" panose="02020603050405020304" pitchFamily="18" charset="0"/>
              <a:cs typeface="Times New Roman" panose="02020603050405020304" pitchFamily="18" charset="0"/>
            </a:endParaRPr>
          </a:p>
          <a:p>
            <a:r>
              <a:rPr lang="en-US" u="sng" dirty="0" smtClean="0">
                <a:solidFill>
                  <a:srgbClr val="0563C1"/>
                </a:solidFill>
                <a:effectLst/>
                <a:latin typeface="+mn-lt"/>
                <a:ea typeface="Calibri" panose="020F0502020204030204" pitchFamily="34" charset="0"/>
                <a:cs typeface="Times New Roman" panose="02020603050405020304" pitchFamily="18" charset="0"/>
                <a:hlinkClick r:id="rId3"/>
              </a:rPr>
              <a:t>http://www.e-ir.info/2011/08/17/the-journey-of-cultural-globalization-in-korean-pop-music/</a:t>
            </a:r>
            <a:endParaRPr lang="en-US" dirty="0">
              <a:latin typeface="+mn-lt"/>
            </a:endParaRPr>
          </a:p>
        </p:txBody>
      </p:sp>
    </p:spTree>
    <p:extLst>
      <p:ext uri="{BB962C8B-B14F-4D97-AF65-F5344CB8AC3E}">
        <p14:creationId xmlns:p14="http://schemas.microsoft.com/office/powerpoint/2010/main" val="257741475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138"/>
            <a:ext cx="8226425" cy="1143000"/>
          </a:xfrm>
        </p:spPr>
        <p:txBody>
          <a:bodyPr/>
          <a:lstStyle/>
          <a:p>
            <a:r>
              <a:rPr lang="en-US" dirty="0" smtClean="0"/>
              <a:t>Background/Introduction to lesson</a:t>
            </a:r>
            <a:endParaRPr lang="en-US" dirty="0"/>
          </a:p>
        </p:txBody>
      </p:sp>
      <p:sp>
        <p:nvSpPr>
          <p:cNvPr id="3" name="Rectangle 2"/>
          <p:cNvSpPr/>
          <p:nvPr/>
        </p:nvSpPr>
        <p:spPr>
          <a:xfrm>
            <a:off x="228600" y="1600200"/>
            <a:ext cx="8915400" cy="4241418"/>
          </a:xfrm>
          <a:prstGeom prst="rect">
            <a:avLst/>
          </a:prstGeom>
        </p:spPr>
        <p:txBody>
          <a:bodyPr wrap="square">
            <a:spAutoFit/>
          </a:bodyPr>
          <a:lstStyle/>
          <a:p>
            <a:pPr marL="0" marR="0">
              <a:lnSpc>
                <a:spcPct val="107000"/>
              </a:lnSpc>
              <a:spcBef>
                <a:spcPts val="0"/>
              </a:spcBef>
              <a:spcAft>
                <a:spcPts val="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Cultural or spatial diffusion is the process of the spread of an idea or innovation from one culture to another. This process is more likely to occur from cultural hearths (origins of culture traits), or centers of culture that are closer in proximity to each other. With the rise of globalization and technology the spread of culture most significantly through the geographic process of space-time compression is more prevalent than ever before. As noted, barriers to cultural diffusion may include the time and distance it takes for the ideas to travel, known as time distance decay or space-time compression, as well as the prevailing attitudes and taboos which might hinder the adoption of new culture. South Korea is an ideal case study to examine both elements of unique culture and cultural diffusion. As a dominant economic power/tiger in Asia, South Korea is no stranger to the forces of foreign influence and cultural diffusion. Yet as a modern industrialized country who has embraced globalization, they have also begun to export many elements of their vibrant and unique culture to other parts of the world. In examining South Korean culture, both the rise of global influences within their borders as well as their own influence in foreign lands can be readily observed.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153068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TERMS</a:t>
            </a:r>
            <a:endParaRPr lang="en-US" dirty="0"/>
          </a:p>
        </p:txBody>
      </p:sp>
      <p:sp>
        <p:nvSpPr>
          <p:cNvPr id="3" name="Rectangle 2"/>
          <p:cNvSpPr/>
          <p:nvPr/>
        </p:nvSpPr>
        <p:spPr>
          <a:xfrm>
            <a:off x="3276600" y="2057400"/>
            <a:ext cx="4572000" cy="3219471"/>
          </a:xfrm>
          <a:prstGeom prst="rect">
            <a:avLst/>
          </a:prstGeom>
        </p:spPr>
        <p:txBody>
          <a:bodyPr>
            <a:spAutoFit/>
          </a:bodyPr>
          <a:lstStyle/>
          <a:p>
            <a:pPr marL="0" marR="0">
              <a:lnSpc>
                <a:spcPct val="107000"/>
              </a:lnSpc>
              <a:spcBef>
                <a:spcPts val="0"/>
              </a:spcBef>
              <a:spcAft>
                <a:spcPts val="0"/>
              </a:spcAft>
            </a:pP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Pop culture</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Globalization</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Hallyu (Korean Wave)</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Cultural diffusion</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Quality of life</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smtClean="0">
                <a:effectLst/>
                <a:latin typeface="Times New Roman" panose="02020603050405020304" pitchFamily="18" charset="0"/>
                <a:ea typeface="Calibri" panose="020F0502020204030204" pitchFamily="34" charset="0"/>
              </a:rPr>
              <a:t>Ethnic enclave</a:t>
            </a:r>
            <a:endParaRPr lang="en-US" sz="3200" dirty="0"/>
          </a:p>
        </p:txBody>
      </p:sp>
    </p:spTree>
    <p:extLst>
      <p:ext uri="{BB962C8B-B14F-4D97-AF65-F5344CB8AC3E}">
        <p14:creationId xmlns:p14="http://schemas.microsoft.com/office/powerpoint/2010/main" val="264828097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marR="0">
              <a:lnSpc>
                <a:spcPct val="107000"/>
              </a:lnSpc>
              <a:spcBef>
                <a:spcPts val="0"/>
              </a:spcBef>
              <a:spcAft>
                <a:spcPts val="0"/>
              </a:spcAft>
            </a:pPr>
            <a:r>
              <a:rPr lang="en-US" b="1" dirty="0" smtClean="0">
                <a:effectLst/>
                <a:latin typeface="Times New Roman" panose="02020603050405020304" pitchFamily="18" charset="0"/>
                <a:ea typeface="Calibri" panose="020F0502020204030204" pitchFamily="34" charset="0"/>
                <a:cs typeface="Times New Roman" panose="02020603050405020304" pitchFamily="18" charset="0"/>
              </a:rPr>
              <a:t>VIDEO RESOURCES/ANCILLARIES</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28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Rectangle 2"/>
          <p:cNvSpPr/>
          <p:nvPr/>
        </p:nvSpPr>
        <p:spPr>
          <a:xfrm>
            <a:off x="2438400" y="1828800"/>
            <a:ext cx="6553200" cy="3234283"/>
          </a:xfrm>
          <a:prstGeom prst="rect">
            <a:avLst/>
          </a:prstGeom>
        </p:spPr>
        <p:txBody>
          <a:bodyPr wrap="square">
            <a:spAutoFit/>
          </a:bodyPr>
          <a:lstStyle/>
          <a:p>
            <a:pPr marL="0" marR="0">
              <a:lnSpc>
                <a:spcPct val="107000"/>
              </a:lnSpc>
              <a:spcBef>
                <a:spcPts val="0"/>
              </a:spcBef>
              <a:spcAft>
                <a:spcPts val="0"/>
              </a:spcAft>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The Great Transformation of Korean Wave Part 1</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u="sng" dirty="0" smtClean="0">
                <a:effectLst/>
                <a:latin typeface="Times New Roman" panose="02020603050405020304" pitchFamily="18" charset="0"/>
                <a:ea typeface="Calibri" panose="020F0502020204030204" pitchFamily="34" charset="0"/>
                <a:cs typeface="Times New Roman" panose="02020603050405020304" pitchFamily="18" charset="0"/>
                <a:hlinkClick r:id="rId2"/>
              </a:rPr>
              <a:t>https://www.youtube.com/watch?v=lnmvHf9kIv4</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The Great Transformation of Korean Wave Part 2</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u="sng" dirty="0" smtClean="0">
                <a:effectLst/>
                <a:latin typeface="Times New Roman" panose="02020603050405020304" pitchFamily="18" charset="0"/>
                <a:ea typeface="Calibri" panose="020F0502020204030204" pitchFamily="34" charset="0"/>
                <a:cs typeface="Times New Roman" panose="02020603050405020304" pitchFamily="18" charset="0"/>
                <a:hlinkClick r:id="rId3"/>
              </a:rPr>
              <a:t>https://www.youtube.com/watch?v=_ZNFB58rTkU</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Anthony Bourdain: No Reservations - Korea</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u="sng" dirty="0" smtClean="0">
                <a:effectLst/>
                <a:latin typeface="Times New Roman" panose="02020603050405020304" pitchFamily="18" charset="0"/>
                <a:ea typeface="Calibri" panose="020F0502020204030204" pitchFamily="34" charset="0"/>
                <a:cs typeface="Times New Roman" panose="02020603050405020304" pitchFamily="18" charset="0"/>
                <a:hlinkClick r:id="rId4"/>
              </a:rPr>
              <a:t>https://www.youtube.com/watch?v=7uCIUW-cRvY</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68303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48"/>
            <a:ext cx="8226425" cy="1143000"/>
          </a:xfrm>
        </p:spPr>
        <p:txBody>
          <a:bodyPr/>
          <a:lstStyle/>
          <a:p>
            <a:pPr marL="0" marR="0">
              <a:lnSpc>
                <a:spcPct val="107000"/>
              </a:lnSpc>
              <a:spcBef>
                <a:spcPts val="0"/>
              </a:spcBef>
              <a:spcAft>
                <a:spcPts val="0"/>
              </a:spcAft>
            </a:pPr>
            <a:r>
              <a:rPr lang="en-US" b="1" dirty="0" smtClean="0">
                <a:latin typeface="Times New Roman" panose="02020603050405020304" pitchFamily="18" charset="0"/>
                <a:cs typeface="Times New Roman" panose="02020603050405020304" pitchFamily="18" charset="0"/>
              </a:rPr>
              <a:t>PROCEDURE</a:t>
            </a:r>
            <a:endParaRPr lang="en-US" dirty="0"/>
          </a:p>
        </p:txBody>
      </p:sp>
      <p:sp>
        <p:nvSpPr>
          <p:cNvPr id="3" name="Rectangle 2"/>
          <p:cNvSpPr/>
          <p:nvPr/>
        </p:nvSpPr>
        <p:spPr>
          <a:xfrm>
            <a:off x="381000" y="1600200"/>
            <a:ext cx="8610600" cy="3970318"/>
          </a:xfrm>
          <a:prstGeom prst="rect">
            <a:avLst/>
          </a:prstGeom>
        </p:spPr>
        <p:txBody>
          <a:bodyPr wrap="square">
            <a:spAutoFit/>
          </a:bodyPr>
          <a:lstStyle/>
          <a:p>
            <a:r>
              <a:rPr lang="en-US" sz="2800" dirty="0" smtClean="0">
                <a:effectLst/>
                <a:latin typeface="Times New Roman" panose="02020603050405020304" pitchFamily="18" charset="0"/>
                <a:ea typeface="Calibri" panose="020F0502020204030204" pitchFamily="34" charset="0"/>
              </a:rPr>
              <a:t>The teacher will break their students into nine small groups of approximately two and/or three students each. Working collaboratively, students will critically analyze the following portions of the National Atlas of Korea. Students will begin by participating in a think, pair, share activity where they think about and then discuss with their partner their definitions and application of the key terms noted in the following list taken from specific sections of the National Atlas of Korea. </a:t>
            </a:r>
            <a:endParaRPr lang="en-US" sz="2800" dirty="0"/>
          </a:p>
        </p:txBody>
      </p:sp>
    </p:spTree>
    <p:extLst>
      <p:ext uri="{BB962C8B-B14F-4D97-AF65-F5344CB8AC3E}">
        <p14:creationId xmlns:p14="http://schemas.microsoft.com/office/powerpoint/2010/main" val="253865915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0" y="1828800"/>
            <a:ext cx="4419600" cy="2123658"/>
          </a:xfrm>
          <a:prstGeom prst="rect">
            <a:avLst/>
          </a:prstGeom>
          <a:noFill/>
        </p:spPr>
        <p:txBody>
          <a:bodyPr wrap="square" rtlCol="0">
            <a:spAutoFit/>
          </a:bodyPr>
          <a:lstStyle/>
          <a:p>
            <a:r>
              <a:rPr lang="en-US" sz="6600" dirty="0" smtClean="0"/>
              <a:t>Korea in the World</a:t>
            </a:r>
            <a:endParaRPr lang="en-US" sz="6600" dirty="0"/>
          </a:p>
        </p:txBody>
      </p:sp>
    </p:spTree>
    <p:extLst>
      <p:ext uri="{BB962C8B-B14F-4D97-AF65-F5344CB8AC3E}">
        <p14:creationId xmlns:p14="http://schemas.microsoft.com/office/powerpoint/2010/main" val="138682941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6425" cy="1143000"/>
          </a:xfrm>
        </p:spPr>
        <p:txBody>
          <a:bodyPr/>
          <a:lstStyle/>
          <a:p>
            <a:pPr marL="0" marR="0">
              <a:lnSpc>
                <a:spcPct val="107000"/>
              </a:lnSpc>
              <a:spcBef>
                <a:spcPts val="0"/>
              </a:spcBef>
              <a:spcAft>
                <a:spcPts val="800"/>
              </a:spcAft>
            </a:pPr>
            <a:r>
              <a:rPr lang="en-US" dirty="0"/>
              <a:t>Page 122-123 Long term staying foreigners and no visa agreement nations</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28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404" y="1524000"/>
            <a:ext cx="8692016" cy="4572000"/>
          </a:xfrm>
          <a:prstGeom prst="rect">
            <a:avLst/>
          </a:prstGeom>
        </p:spPr>
      </p:pic>
    </p:spTree>
    <p:extLst>
      <p:ext uri="{BB962C8B-B14F-4D97-AF65-F5344CB8AC3E}">
        <p14:creationId xmlns:p14="http://schemas.microsoft.com/office/powerpoint/2010/main" val="77976355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274638"/>
            <a:ext cx="8763000" cy="1143000"/>
          </a:xfrm>
        </p:spPr>
        <p:txBody>
          <a:bodyPr/>
          <a:lstStyle/>
          <a:p>
            <a:pPr marL="0" marR="0">
              <a:lnSpc>
                <a:spcPct val="107000"/>
              </a:lnSpc>
              <a:spcBef>
                <a:spcPts val="0"/>
              </a:spcBef>
              <a:spcAft>
                <a:spcPts val="800"/>
              </a:spcAft>
            </a:pPr>
            <a:r>
              <a:rPr lang="en-US" dirty="0"/>
              <a:t>Page 130-131 Personal and </a:t>
            </a:r>
            <a:r>
              <a:rPr lang="en-US" dirty="0" smtClean="0"/>
              <a:t>Cultural </a:t>
            </a:r>
            <a:r>
              <a:rPr lang="en-US" dirty="0"/>
              <a:t>exchange</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28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348" y="1404500"/>
            <a:ext cx="8839198" cy="4640579"/>
          </a:xfrm>
          <a:prstGeom prst="rect">
            <a:avLst/>
          </a:prstGeom>
        </p:spPr>
      </p:pic>
    </p:spTree>
    <p:extLst>
      <p:ext uri="{BB962C8B-B14F-4D97-AF65-F5344CB8AC3E}">
        <p14:creationId xmlns:p14="http://schemas.microsoft.com/office/powerpoint/2010/main" val="359916892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6425" cy="1143000"/>
          </a:xfrm>
        </p:spPr>
        <p:txBody>
          <a:bodyPr/>
          <a:lstStyle/>
          <a:p>
            <a:pPr marL="0" marR="0">
              <a:lnSpc>
                <a:spcPct val="107000"/>
              </a:lnSpc>
              <a:spcBef>
                <a:spcPts val="0"/>
              </a:spcBef>
              <a:spcAft>
                <a:spcPts val="800"/>
              </a:spcAft>
            </a:pPr>
            <a:r>
              <a:rPr lang="en-US" dirty="0"/>
              <a:t>Page 152-157 Living with </a:t>
            </a:r>
            <a:r>
              <a:rPr lang="en-US" dirty="0" smtClean="0"/>
              <a:t>Diversity</a:t>
            </a:r>
            <a:br>
              <a:rPr lang="en-US" dirty="0" smtClean="0"/>
            </a:br>
            <a:r>
              <a:rPr lang="en-US" dirty="0" smtClean="0"/>
              <a:t>Sample map showing foreign residences</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28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5201" y="1136902"/>
            <a:ext cx="3048000" cy="5187697"/>
          </a:xfrm>
          <a:prstGeom prst="rect">
            <a:avLst/>
          </a:prstGeom>
        </p:spPr>
      </p:pic>
    </p:spTree>
    <p:extLst>
      <p:ext uri="{BB962C8B-B14F-4D97-AF65-F5344CB8AC3E}">
        <p14:creationId xmlns:p14="http://schemas.microsoft.com/office/powerpoint/2010/main" val="88607395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marR="0">
              <a:lnSpc>
                <a:spcPct val="107000"/>
              </a:lnSpc>
              <a:spcBef>
                <a:spcPts val="0"/>
              </a:spcBef>
              <a:spcAft>
                <a:spcPts val="800"/>
              </a:spcAft>
            </a:pPr>
            <a:r>
              <a:rPr lang="en-US" dirty="0"/>
              <a:t>Page 158-159 The Korean Wave</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28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864530"/>
            <a:ext cx="7036324" cy="5460187"/>
          </a:xfrm>
          <a:prstGeom prst="rect">
            <a:avLst/>
          </a:prstGeom>
        </p:spPr>
      </p:pic>
    </p:spTree>
    <p:extLst>
      <p:ext uri="{BB962C8B-B14F-4D97-AF65-F5344CB8AC3E}">
        <p14:creationId xmlns:p14="http://schemas.microsoft.com/office/powerpoint/2010/main" val="160837116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90800" y="304800"/>
            <a:ext cx="6324600" cy="6096028"/>
          </a:xfrm>
          <a:prstGeom prst="rect">
            <a:avLst/>
          </a:prstGeom>
        </p:spPr>
        <p:txBody>
          <a:bodyPr wrap="square">
            <a:spAutoFit/>
          </a:bodyPr>
          <a:lstStyle/>
          <a:p>
            <a:pPr marL="0" marR="0">
              <a:lnSpc>
                <a:spcPct val="107000"/>
              </a:lnSpc>
              <a:spcBef>
                <a:spcPts val="0"/>
              </a:spcBef>
              <a:spcAft>
                <a:spcPts val="800"/>
              </a:spcAft>
            </a:pPr>
            <a:r>
              <a:rPr lang="en-US" sz="6000" dirty="0"/>
              <a:t>Transformation and development of the </a:t>
            </a:r>
            <a:r>
              <a:rPr lang="en-US" sz="6000" dirty="0" smtClean="0"/>
              <a:t>land</a:t>
            </a:r>
          </a:p>
          <a:p>
            <a:pPr marL="0" marR="0">
              <a:lnSpc>
                <a:spcPct val="107000"/>
              </a:lnSpc>
              <a:spcBef>
                <a:spcPts val="0"/>
              </a:spcBef>
              <a:spcAft>
                <a:spcPts val="800"/>
              </a:spcAft>
            </a:pPr>
            <a:endParaRPr lang="en-US" sz="6000" dirty="0"/>
          </a:p>
          <a:p>
            <a:r>
              <a:rPr lang="en-US" sz="6000" dirty="0"/>
              <a:t>Quality of life indices</a:t>
            </a:r>
          </a:p>
        </p:txBody>
      </p:sp>
    </p:spTree>
    <p:extLst>
      <p:ext uri="{BB962C8B-B14F-4D97-AF65-F5344CB8AC3E}">
        <p14:creationId xmlns:p14="http://schemas.microsoft.com/office/powerpoint/2010/main" val="265463998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226425" cy="1143000"/>
          </a:xfrm>
        </p:spPr>
        <p:txBody>
          <a:bodyPr/>
          <a:lstStyle/>
          <a:p>
            <a:r>
              <a:rPr lang="en-US" dirty="0"/>
              <a:t>Page 105- Happiness Index</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1066800"/>
            <a:ext cx="4357140" cy="5254711"/>
          </a:xfrm>
          <a:prstGeom prst="rect">
            <a:avLst/>
          </a:prstGeom>
        </p:spPr>
      </p:pic>
    </p:spTree>
    <p:extLst>
      <p:ext uri="{BB962C8B-B14F-4D97-AF65-F5344CB8AC3E}">
        <p14:creationId xmlns:p14="http://schemas.microsoft.com/office/powerpoint/2010/main" val="291869761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marR="0">
              <a:lnSpc>
                <a:spcPct val="107000"/>
              </a:lnSpc>
              <a:spcBef>
                <a:spcPts val="0"/>
              </a:spcBef>
              <a:spcAft>
                <a:spcPts val="800"/>
              </a:spcAft>
            </a:pPr>
            <a:r>
              <a:rPr lang="en-US" dirty="0"/>
              <a:t>Page 106- Public participation</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28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914400"/>
            <a:ext cx="4456073" cy="5494338"/>
          </a:xfrm>
          <a:prstGeom prst="rect">
            <a:avLst/>
          </a:prstGeom>
        </p:spPr>
      </p:pic>
    </p:spTree>
    <p:extLst>
      <p:ext uri="{BB962C8B-B14F-4D97-AF65-F5344CB8AC3E}">
        <p14:creationId xmlns:p14="http://schemas.microsoft.com/office/powerpoint/2010/main" val="158138023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8"/>
            <a:ext cx="8226425" cy="1143000"/>
          </a:xfrm>
        </p:spPr>
        <p:txBody>
          <a:bodyPr/>
          <a:lstStyle/>
          <a:p>
            <a:r>
              <a:rPr lang="en-US" dirty="0"/>
              <a:t>Page 107- Education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1254" y="1219200"/>
            <a:ext cx="4807345" cy="5105400"/>
          </a:xfrm>
          <a:prstGeom prst="rect">
            <a:avLst/>
          </a:prstGeom>
        </p:spPr>
      </p:pic>
    </p:spTree>
    <p:extLst>
      <p:ext uri="{BB962C8B-B14F-4D97-AF65-F5344CB8AC3E}">
        <p14:creationId xmlns:p14="http://schemas.microsoft.com/office/powerpoint/2010/main" val="8884586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6425" cy="1143000"/>
          </a:xfrm>
        </p:spPr>
        <p:txBody>
          <a:bodyPr/>
          <a:lstStyle/>
          <a:p>
            <a:r>
              <a:rPr lang="en-US" dirty="0"/>
              <a:t>Page 108- Health and </a:t>
            </a:r>
            <a:r>
              <a:rPr lang="en-US" dirty="0" smtClean="0"/>
              <a:t>Safety</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200" y="1014248"/>
            <a:ext cx="4572000" cy="5298948"/>
          </a:xfrm>
          <a:prstGeom prst="rect">
            <a:avLst/>
          </a:prstGeom>
        </p:spPr>
      </p:pic>
    </p:spTree>
    <p:extLst>
      <p:ext uri="{BB962C8B-B14F-4D97-AF65-F5344CB8AC3E}">
        <p14:creationId xmlns:p14="http://schemas.microsoft.com/office/powerpoint/2010/main" val="304164887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6425" cy="1143000"/>
          </a:xfrm>
        </p:spPr>
        <p:txBody>
          <a:bodyPr/>
          <a:lstStyle/>
          <a:p>
            <a:pPr marL="0" marR="0">
              <a:lnSpc>
                <a:spcPct val="107000"/>
              </a:lnSpc>
              <a:spcBef>
                <a:spcPts val="0"/>
              </a:spcBef>
              <a:spcAft>
                <a:spcPts val="800"/>
              </a:spcAft>
            </a:pPr>
            <a:r>
              <a:rPr lang="en-US" dirty="0"/>
              <a:t>Page 109- Work and </a:t>
            </a:r>
            <a:r>
              <a:rPr lang="en-US" dirty="0" smtClean="0"/>
              <a:t>Leisure </a:t>
            </a:r>
            <a:r>
              <a:rPr lang="en-US" dirty="0"/>
              <a:t>time use</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28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838200"/>
            <a:ext cx="5247527" cy="5410200"/>
          </a:xfrm>
          <a:prstGeom prst="rect">
            <a:avLst/>
          </a:prstGeom>
        </p:spPr>
      </p:pic>
    </p:spTree>
    <p:extLst>
      <p:ext uri="{BB962C8B-B14F-4D97-AF65-F5344CB8AC3E}">
        <p14:creationId xmlns:p14="http://schemas.microsoft.com/office/powerpoint/2010/main" val="390049586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to organize information</a:t>
            </a:r>
            <a:endParaRPr lang="en-US" dirty="0"/>
          </a:p>
        </p:txBody>
      </p:sp>
      <p:sp>
        <p:nvSpPr>
          <p:cNvPr id="3" name="Rectangle 2"/>
          <p:cNvSpPr/>
          <p:nvPr/>
        </p:nvSpPr>
        <p:spPr>
          <a:xfrm>
            <a:off x="2286000" y="1752600"/>
            <a:ext cx="6556375" cy="3883499"/>
          </a:xfrm>
          <a:prstGeom prst="rect">
            <a:avLst/>
          </a:prstGeom>
        </p:spPr>
        <p:txBody>
          <a:bodyPr wrap="square">
            <a:spAutoFit/>
          </a:bodyPr>
          <a:lstStyle/>
          <a:p>
            <a:pPr marL="0" marR="0">
              <a:lnSpc>
                <a:spcPct val="107000"/>
              </a:lnSpc>
              <a:spcBef>
                <a:spcPts val="0"/>
              </a:spcBef>
              <a:spcAft>
                <a:spcPts val="800"/>
              </a:spcAft>
            </a:pP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Students should incorporate the use of ESPeN or SPEED analysis to complete their evaluation of the resources.</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See separate handouts related to these strategies for students to utilize when completing this assignment.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9417347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0" y="1659285"/>
            <a:ext cx="6477000" cy="2062103"/>
          </a:xfrm>
          <a:prstGeom prst="rect">
            <a:avLst/>
          </a:prstGeom>
        </p:spPr>
        <p:txBody>
          <a:bodyPr wrap="square">
            <a:spAutoFit/>
          </a:bodyPr>
          <a:lstStyle/>
          <a:p>
            <a:r>
              <a:rPr lang="en-US" sz="32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Students will then be asked in their specific groups to analyze their specific section of the atlas in relation to answering the following questions </a:t>
            </a:r>
            <a:endParaRPr lang="en-US" dirty="0"/>
          </a:p>
        </p:txBody>
      </p:sp>
    </p:spTree>
    <p:extLst>
      <p:ext uri="{BB962C8B-B14F-4D97-AF65-F5344CB8AC3E}">
        <p14:creationId xmlns:p14="http://schemas.microsoft.com/office/powerpoint/2010/main" val="315145718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6425" cy="1143000"/>
          </a:xfrm>
        </p:spPr>
        <p:txBody>
          <a:bodyPr/>
          <a:lstStyle/>
          <a:p>
            <a:pPr marL="457200" marR="0">
              <a:lnSpc>
                <a:spcPct val="107000"/>
              </a:lnSpc>
              <a:spcBef>
                <a:spcPts val="0"/>
              </a:spcBef>
              <a:spcAft>
                <a:spcPts val="80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For groups looking at maps related to the Korea and the World section of the Atlas:</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28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Rectangle 2"/>
          <p:cNvSpPr/>
          <p:nvPr/>
        </p:nvSpPr>
        <p:spPr>
          <a:xfrm>
            <a:off x="457200" y="1447800"/>
            <a:ext cx="8610600" cy="4411464"/>
          </a:xfrm>
          <a:prstGeom prst="rect">
            <a:avLst/>
          </a:prstGeom>
        </p:spPr>
        <p:txBody>
          <a:bodyPr wrap="square">
            <a:spAutoFit/>
          </a:bodyPr>
          <a:lstStyle/>
          <a:p>
            <a:pPr marL="342900" marR="0" lvl="0" indent="-342900">
              <a:lnSpc>
                <a:spcPct val="107000"/>
              </a:lnSpc>
              <a:spcBef>
                <a:spcPts val="0"/>
              </a:spcBef>
              <a:spcAft>
                <a:spcPts val="0"/>
              </a:spcAft>
              <a:buFont typeface="+mj-lt"/>
              <a:buAutoNum type="alphaLcPeriod"/>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How does their section of the atlas reflect South Korea’s influence on their neighboring countries and other countries and regions around the world? Students should come up with at least TWO examples from the section of the atlas they are responsible for. </a:t>
            </a: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eriod"/>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From reading through the articles provided by their instructor, come up with two examples from the literature which reflect the influence discussed in question a above.</a:t>
            </a: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lphaLcPeriod"/>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Students will draw/create an artistic representation of Korea and the World based on their own perceptions which have been formed by their own experiences, analysis of the atlas and associated articles. </a:t>
            </a: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smtClean="0">
                <a:effectLst/>
                <a:latin typeface="Times New Roman" panose="02020603050405020304" pitchFamily="18" charset="0"/>
                <a:ea typeface="Calibri" panose="020F0502020204030204" pitchFamily="34" charset="0"/>
              </a:rPr>
              <a:t>Finally, how has the student’s impression and feelings about the globalization of Korean pop culture and its relationship with the rest of the world changed based on their evaluation of the information provided by the National Atlas of Korea. </a:t>
            </a:r>
            <a:endParaRPr lang="en-US" sz="2000" dirty="0"/>
          </a:p>
        </p:txBody>
      </p:sp>
    </p:spTree>
    <p:extLst>
      <p:ext uri="{BB962C8B-B14F-4D97-AF65-F5344CB8AC3E}">
        <p14:creationId xmlns:p14="http://schemas.microsoft.com/office/powerpoint/2010/main" val="113733520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66800"/>
            <a:ext cx="8226425" cy="1143000"/>
          </a:xfrm>
        </p:spPr>
        <p:txBody>
          <a:bodyPr/>
          <a:lstStyle/>
          <a:p>
            <a:pPr marL="457200" marR="0">
              <a:lnSpc>
                <a:spcPct val="107000"/>
              </a:lnSpc>
              <a:spcBef>
                <a:spcPts val="0"/>
              </a:spcBef>
              <a:spcAft>
                <a:spcPts val="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For groups looking at maps related to Transformation and development of the land</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2800" dirty="0" smtClean="0">
                <a:effectLst/>
                <a:latin typeface="Calibri" panose="020F0502020204030204" pitchFamily="34" charset="0"/>
                <a:ea typeface="Calibri" panose="020F0502020204030204" pitchFamily="34" charset="0"/>
                <a:cs typeface="Times New Roman" panose="02020603050405020304" pitchFamily="18" charset="0"/>
              </a:rPr>
            </a:b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with respect to Quality of life indices:</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28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Rectangle 2"/>
          <p:cNvSpPr/>
          <p:nvPr/>
        </p:nvSpPr>
        <p:spPr>
          <a:xfrm>
            <a:off x="304800" y="1981200"/>
            <a:ext cx="8686800" cy="4419800"/>
          </a:xfrm>
          <a:prstGeom prst="rect">
            <a:avLst/>
          </a:prstGeom>
        </p:spPr>
        <p:txBody>
          <a:bodyPr wrap="square">
            <a:spAutoFit/>
          </a:bodyPr>
          <a:lstStyle/>
          <a:p>
            <a:pPr marL="342900" marR="0" lvl="0" indent="-342900">
              <a:lnSpc>
                <a:spcPct val="107000"/>
              </a:lnSpc>
              <a:spcBef>
                <a:spcPts val="0"/>
              </a:spcBef>
              <a:spcAft>
                <a:spcPts val="0"/>
              </a:spcAft>
              <a:buFont typeface="+mj-lt"/>
              <a:buAutoNum type="alphaLcPeriod"/>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How does their section of the atlas reflect the quality of life within South Korea? Students should come up with at least TWO examples from the section of the atlas they are responsible for. </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eriod"/>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From reading through the articles provided by their instructor, come up with two examples from the literature which reflect the influence discussed in question a above.</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lphaLcPeriod"/>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Students will draw/create an artistic representation of quality of life based on the specific section of the atlas they are examining. This drawing should be based on their own perceptions which have been formed by their own experiences, analysis of the atlas and associated articles.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5355568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33400" y="990600"/>
            <a:ext cx="8226425" cy="1143000"/>
          </a:xfrm>
        </p:spPr>
        <p:txBody>
          <a:bodyPr/>
          <a:lstStyle/>
          <a:p>
            <a:pPr marL="457200" marR="0">
              <a:lnSpc>
                <a:spcPct val="107000"/>
              </a:lnSpc>
              <a:spcBef>
                <a:spcPts val="0"/>
              </a:spcBef>
              <a:spcAft>
                <a:spcPts val="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For groups looking at maps related to Transformation and development of the land</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2800" dirty="0" smtClean="0">
                <a:effectLst/>
                <a:latin typeface="Calibri" panose="020F0502020204030204" pitchFamily="34" charset="0"/>
                <a:ea typeface="Calibri" panose="020F0502020204030204" pitchFamily="34" charset="0"/>
                <a:cs typeface="Times New Roman" panose="02020603050405020304" pitchFamily="18" charset="0"/>
              </a:rPr>
            </a:b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with respect to Quality of life indices:</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28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4" name="Rectangle 3"/>
          <p:cNvSpPr/>
          <p:nvPr/>
        </p:nvSpPr>
        <p:spPr>
          <a:xfrm>
            <a:off x="228600" y="1562100"/>
            <a:ext cx="8499694" cy="4807791"/>
          </a:xfrm>
          <a:prstGeom prst="rect">
            <a:avLst/>
          </a:prstGeom>
        </p:spPr>
        <p:txBody>
          <a:bodyPr wrap="square">
            <a:spAutoFit/>
          </a:bodyPr>
          <a:lstStyle/>
          <a:p>
            <a:pPr marL="342900" marR="0" lvl="0" indent="-342900">
              <a:lnSpc>
                <a:spcPct val="107000"/>
              </a:lnSpc>
              <a:spcBef>
                <a:spcPts val="0"/>
              </a:spcBef>
              <a:spcAft>
                <a:spcPts val="0"/>
              </a:spcAft>
              <a:buFont typeface="+mj-lt"/>
              <a:buAutoNum type="alphaLcPeriod"/>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Finally, how the student’s impression and feelings about life in South Korea has changed based on their evaluation of the information provided by the National Atlas of Korea.</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eriod"/>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Students will critically analyze the OECD Better Life Index in relation to South Korea and compare their findings to that which can be concluded by an analysis of the data from the atlas.</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228600">
              <a:lnSpc>
                <a:spcPct val="107000"/>
              </a:lnSpc>
              <a:spcBef>
                <a:spcPts val="0"/>
              </a:spcBef>
              <a:spcAft>
                <a:spcPts val="800"/>
              </a:spcAft>
            </a:pPr>
            <a:r>
              <a:rPr lang="en-US" sz="2400" u="sng" dirty="0" smtClean="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http://www.oecdbetterlifeindex.org/countries/korea/</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smtClean="0">
                <a:effectLst/>
                <a:latin typeface="Times New Roman" panose="02020603050405020304" pitchFamily="18" charset="0"/>
                <a:ea typeface="Calibri" panose="020F0502020204030204" pitchFamily="34" charset="0"/>
              </a:rPr>
              <a:t>Students will compare conclusions of the article from the Korea Times titled “Korea lags in quality of life” to their own impressions and evaluation of the data; both from the index and from the atlas. </a:t>
            </a:r>
            <a:r>
              <a:rPr lang="en-US" sz="2400" u="sng" dirty="0" smtClean="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http://www.koreatimes.co.kr/www/news/biz/2011/08/123_93198.html</a:t>
            </a:r>
            <a:endParaRPr lang="en-US" sz="2400" dirty="0"/>
          </a:p>
        </p:txBody>
      </p:sp>
    </p:spTree>
    <p:extLst>
      <p:ext uri="{BB962C8B-B14F-4D97-AF65-F5344CB8AC3E}">
        <p14:creationId xmlns:p14="http://schemas.microsoft.com/office/powerpoint/2010/main" val="134822632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786"/>
            <a:ext cx="8226425" cy="1143000"/>
          </a:xfrm>
        </p:spPr>
        <p:txBody>
          <a:bodyPr/>
          <a:lstStyle/>
          <a:p>
            <a:pPr marL="0" marR="0">
              <a:lnSpc>
                <a:spcPct val="107000"/>
              </a:lnSpc>
              <a:spcBef>
                <a:spcPts val="0"/>
              </a:spcBef>
              <a:spcAft>
                <a:spcPts val="0"/>
              </a:spcAft>
            </a:pPr>
            <a:r>
              <a:rPr lang="en-US" b="1" dirty="0" smtClean="0">
                <a:effectLst/>
                <a:latin typeface="Times New Roman" panose="02020603050405020304" pitchFamily="18" charset="0"/>
                <a:ea typeface="Calibri" panose="020F0502020204030204" pitchFamily="34" charset="0"/>
                <a:cs typeface="Times New Roman" panose="02020603050405020304" pitchFamily="18" charset="0"/>
              </a:rPr>
              <a:t>ENRICHMENT/EXTRA CREDIT</a:t>
            </a:r>
            <a:endParaRPr lang="en-US" dirty="0"/>
          </a:p>
        </p:txBody>
      </p:sp>
      <p:sp>
        <p:nvSpPr>
          <p:cNvPr id="3" name="Rectangle 2"/>
          <p:cNvSpPr/>
          <p:nvPr/>
        </p:nvSpPr>
        <p:spPr>
          <a:xfrm>
            <a:off x="381000" y="1106214"/>
            <a:ext cx="8534400" cy="4537781"/>
          </a:xfrm>
          <a:prstGeom prst="rect">
            <a:avLst/>
          </a:prstGeom>
        </p:spPr>
        <p:txBody>
          <a:bodyPr wrap="square">
            <a:spAutoFit/>
          </a:bodyPr>
          <a:lstStyle/>
          <a:p>
            <a:pPr marL="0" marR="0">
              <a:lnSpc>
                <a:spcPct val="107000"/>
              </a:lnSpc>
              <a:spcBef>
                <a:spcPts val="0"/>
              </a:spcBef>
              <a:spcAft>
                <a:spcPts val="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Have students research and find examples of Korean cultural diffusion (both aspects of </a:t>
            </a:r>
            <a:endParaRPr lang="en-US"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Korean culture that have spread to other areas and ideas/innovations that have come into Korean society). </a:t>
            </a:r>
            <a:endParaRPr lang="en-US"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2. Have students create a map showing what elements of American society are examples of Korean cultural diffusion and examine the influence this diffusion has had on American society. </a:t>
            </a:r>
            <a:endParaRPr lang="en-US"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3. Have students create a map showing what elements of Korean society are examples of cultural diffusion and from what countries they are influenced. </a:t>
            </a:r>
            <a:endParaRPr lang="en-US"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4. (In relation to #2 above) Have students do a compare/contrast with American culture in relation to Korean culture.</a:t>
            </a:r>
            <a:endParaRPr lang="en-US"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For example, brainstorm other aspects of American culture that they can compare to Korean culture. For example, amateur and professional sports, pop music, fashion, etc.…</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134868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6425" cy="1143000"/>
          </a:xfrm>
        </p:spPr>
        <p:txBody>
          <a:bodyPr/>
          <a:lstStyle/>
          <a:p>
            <a:pPr marL="0" marR="0">
              <a:lnSpc>
                <a:spcPct val="107000"/>
              </a:lnSpc>
              <a:spcBef>
                <a:spcPts val="0"/>
              </a:spcBef>
              <a:spcAft>
                <a:spcPts val="0"/>
              </a:spcAft>
            </a:pPr>
            <a:r>
              <a:rPr lang="en-US" b="1" dirty="0" smtClean="0">
                <a:effectLst/>
                <a:latin typeface="Times New Roman" panose="02020603050405020304" pitchFamily="18" charset="0"/>
                <a:ea typeface="Calibri" panose="020F0502020204030204" pitchFamily="34" charset="0"/>
                <a:cs typeface="Times New Roman" panose="02020603050405020304" pitchFamily="18" charset="0"/>
              </a:rPr>
              <a:t>EVALUATION AND ASSESSMENT</a:t>
            </a:r>
            <a:endParaRPr lang="en-US" dirty="0"/>
          </a:p>
        </p:txBody>
      </p:sp>
      <p:sp>
        <p:nvSpPr>
          <p:cNvPr id="3" name="Rectangle 2"/>
          <p:cNvSpPr/>
          <p:nvPr/>
        </p:nvSpPr>
        <p:spPr>
          <a:xfrm>
            <a:off x="228600" y="1008993"/>
            <a:ext cx="8839200" cy="5229573"/>
          </a:xfrm>
          <a:prstGeom prst="rect">
            <a:avLst/>
          </a:prstGeom>
        </p:spPr>
        <p:txBody>
          <a:bodyPr wrap="square">
            <a:spAutoFit/>
          </a:bodyPr>
          <a:lstStyle/>
          <a:p>
            <a:pPr marL="0" marR="0">
              <a:lnSpc>
                <a:spcPct val="107000"/>
              </a:lnSpc>
              <a:spcBef>
                <a:spcPts val="0"/>
              </a:spcBef>
              <a:spcAft>
                <a:spcPts val="0"/>
              </a:spcAft>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Students will work collaboratively to complete the following:</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Students will answer the imbedded questions within the assignment.</a:t>
            </a:r>
          </a:p>
          <a:p>
            <a:pPr marL="0" marR="0">
              <a:lnSpc>
                <a:spcPct val="107000"/>
              </a:lnSpc>
              <a:spcBef>
                <a:spcPts val="0"/>
              </a:spcBef>
              <a:spcAft>
                <a:spcPts val="0"/>
              </a:spcAft>
            </a:pP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Students will create a gallery walk/poster session related to their findings. </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Students will be assessed and evaluated based on their findings in relation to describing the connection between Korean culture and globalization. </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Further, to assess the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impact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of Korean culture in relation to the general level of happiness of the Korean people.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711618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914401"/>
            <a:ext cx="5105400" cy="3693319"/>
          </a:xfrm>
          <a:prstGeom prst="rect">
            <a:avLst/>
          </a:prstGeom>
          <a:noFill/>
        </p:spPr>
        <p:txBody>
          <a:bodyPr wrap="square" rtlCol="0">
            <a:spAutoFit/>
          </a:bodyPr>
          <a:lstStyle/>
          <a:p>
            <a:r>
              <a:rPr lang="en-US" sz="2400" dirty="0" smtClean="0"/>
              <a:t>Ken Keller’s contact information:</a:t>
            </a:r>
          </a:p>
          <a:p>
            <a:endParaRPr lang="en-US" sz="2400" dirty="0"/>
          </a:p>
          <a:p>
            <a:r>
              <a:rPr lang="en-US" sz="2400" dirty="0" smtClean="0"/>
              <a:t>E-mail: </a:t>
            </a:r>
          </a:p>
          <a:p>
            <a:r>
              <a:rPr lang="en-US" sz="2400" dirty="0" smtClean="0">
                <a:hlinkClick r:id="rId2"/>
              </a:rPr>
              <a:t>kkeller1976@Comcast.net</a:t>
            </a:r>
            <a:endParaRPr lang="en-US" sz="2400" dirty="0" smtClean="0"/>
          </a:p>
          <a:p>
            <a:r>
              <a:rPr lang="en-US" sz="2400" dirty="0" smtClean="0">
                <a:hlinkClick r:id="rId3"/>
              </a:rPr>
              <a:t>Kenneth.keller@cobbk12.org</a:t>
            </a:r>
            <a:endParaRPr lang="en-US" sz="2400" dirty="0" smtClean="0"/>
          </a:p>
          <a:p>
            <a:endParaRPr lang="en-US" sz="2400" dirty="0"/>
          </a:p>
          <a:p>
            <a:r>
              <a:rPr lang="en-US" sz="2400" dirty="0" smtClean="0"/>
              <a:t>George Walton Comprehensive HS</a:t>
            </a:r>
          </a:p>
          <a:p>
            <a:r>
              <a:rPr lang="en-US" sz="2400" dirty="0" smtClean="0"/>
              <a:t>1590 Bill Murdock Road</a:t>
            </a:r>
          </a:p>
          <a:p>
            <a:r>
              <a:rPr lang="en-US" sz="2400" dirty="0" smtClean="0"/>
              <a:t>Marietta, GA 30062</a:t>
            </a:r>
          </a:p>
          <a:p>
            <a:endParaRPr lang="en-US" dirty="0"/>
          </a:p>
        </p:txBody>
      </p:sp>
    </p:spTree>
    <p:extLst>
      <p:ext uri="{BB962C8B-B14F-4D97-AF65-F5344CB8AC3E}">
        <p14:creationId xmlns:p14="http://schemas.microsoft.com/office/powerpoint/2010/main" val="319827434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RNRSTYLE" val="Indezine_SM_Title"/>
</p:tagLst>
</file>

<file path=ppt/tags/tag2.xml><?xml version="1.0" encoding="utf-8"?>
<p:tagLst xmlns:a="http://schemas.openxmlformats.org/drawingml/2006/main" xmlns:r="http://schemas.openxmlformats.org/officeDocument/2006/relationships" xmlns:p="http://schemas.openxmlformats.org/presentationml/2006/main">
  <p:tag name="RNRSTYLE" val="Indezine_SM_Text"/>
</p:tagLst>
</file>

<file path=ppt/tags/tag3.xml><?xml version="1.0" encoding="utf-8"?>
<p:tagLst xmlns:a="http://schemas.openxmlformats.org/drawingml/2006/main" xmlns:r="http://schemas.openxmlformats.org/officeDocument/2006/relationships" xmlns:p="http://schemas.openxmlformats.org/presentationml/2006/main">
  <p:tag name="RNRSTYLE" val="Indezine_TM_Title"/>
</p:tagLst>
</file>

<file path=ppt/tags/tag4.xml><?xml version="1.0" encoding="utf-8"?>
<p:tagLst xmlns:a="http://schemas.openxmlformats.org/drawingml/2006/main" xmlns:r="http://schemas.openxmlformats.org/officeDocument/2006/relationships" xmlns:p="http://schemas.openxmlformats.org/presentationml/2006/main">
  <p:tag name="RNRSTYLE" val="Indezine_TM_Text"/>
</p:tagLst>
</file>

<file path=ppt/tags/tag5.xml><?xml version="1.0" encoding="utf-8"?>
<p:tagLst xmlns:a="http://schemas.openxmlformats.org/drawingml/2006/main" xmlns:r="http://schemas.openxmlformats.org/officeDocument/2006/relationships" xmlns:p="http://schemas.openxmlformats.org/presentationml/2006/main">
  <p:tag name="RNRSTYLE" val="Indezine_SM2_Title"/>
</p:tagLst>
</file>

<file path=ppt/tags/tag6.xml><?xml version="1.0" encoding="utf-8"?>
<p:tagLst xmlns:a="http://schemas.openxmlformats.org/drawingml/2006/main" xmlns:r="http://schemas.openxmlformats.org/officeDocument/2006/relationships" xmlns:p="http://schemas.openxmlformats.org/presentationml/2006/main">
  <p:tag name="RNRSTYLE" val="Indezine_SM2_Text"/>
</p:tagLst>
</file>

<file path=ppt/tags/tag7.xml><?xml version="1.0" encoding="utf-8"?>
<p:tagLst xmlns:a="http://schemas.openxmlformats.org/drawingml/2006/main" xmlns:r="http://schemas.openxmlformats.org/officeDocument/2006/relationships" xmlns:p="http://schemas.openxmlformats.org/presentationml/2006/main">
  <p:tag name="RNRSTYLE" val="Indezine_TM2_Title"/>
</p:tagLst>
</file>

<file path=ppt/tags/tag8.xml><?xml version="1.0" encoding="utf-8"?>
<p:tagLst xmlns:a="http://schemas.openxmlformats.org/drawingml/2006/main" xmlns:r="http://schemas.openxmlformats.org/officeDocument/2006/relationships" xmlns:p="http://schemas.openxmlformats.org/presentationml/2006/main">
  <p:tag name="RNRSTYLE" val="Indezine_TM2_Text"/>
</p:tagLst>
</file>

<file path=ppt/theme/theme1.xml><?xml version="1.0" encoding="utf-8"?>
<a:theme xmlns:a="http://schemas.openxmlformats.org/drawingml/2006/main" name="Default Design">
  <a:themeElements>
    <a:clrScheme name="Default Design 2">
      <a:dk1>
        <a:srgbClr val="707070"/>
      </a:dk1>
      <a:lt1>
        <a:srgbClr val="FFFFFF"/>
      </a:lt1>
      <a:dk2>
        <a:srgbClr val="990000"/>
      </a:dk2>
      <a:lt2>
        <a:srgbClr val="FFFFFF"/>
      </a:lt2>
      <a:accent1>
        <a:srgbClr val="FFA366"/>
      </a:accent1>
      <a:accent2>
        <a:srgbClr val="FF8CCF"/>
      </a:accent2>
      <a:accent3>
        <a:srgbClr val="CAAAAA"/>
      </a:accent3>
      <a:accent4>
        <a:srgbClr val="DADADA"/>
      </a:accent4>
      <a:accent5>
        <a:srgbClr val="FFCEB8"/>
      </a:accent5>
      <a:accent6>
        <a:srgbClr val="E77EBB"/>
      </a:accent6>
      <a:hlink>
        <a:srgbClr val="FF9999"/>
      </a:hlink>
      <a:folHlink>
        <a:srgbClr val="EBD2F7"/>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707070"/>
        </a:dk1>
        <a:lt1>
          <a:srgbClr val="FFFFFF"/>
        </a:lt1>
        <a:dk2>
          <a:srgbClr val="990000"/>
        </a:dk2>
        <a:lt2>
          <a:srgbClr val="FFFFFF"/>
        </a:lt2>
        <a:accent1>
          <a:srgbClr val="F26D6D"/>
        </a:accent1>
        <a:accent2>
          <a:srgbClr val="F76F87"/>
        </a:accent2>
        <a:accent3>
          <a:srgbClr val="CAAAAA"/>
        </a:accent3>
        <a:accent4>
          <a:srgbClr val="DADADA"/>
        </a:accent4>
        <a:accent5>
          <a:srgbClr val="F7BABA"/>
        </a:accent5>
        <a:accent6>
          <a:srgbClr val="E0647A"/>
        </a:accent6>
        <a:hlink>
          <a:srgbClr val="FF9999"/>
        </a:hlink>
        <a:folHlink>
          <a:srgbClr val="FFA6B6"/>
        </a:folHlink>
      </a:clrScheme>
      <a:clrMap bg1="dk2" tx1="lt1" bg2="dk1" tx2="lt2" accent1="accent1" accent2="accent2" accent3="accent3" accent4="accent4" accent5="accent5" accent6="accent6" hlink="hlink" folHlink="folHlink"/>
    </a:extraClrScheme>
    <a:extraClrScheme>
      <a:clrScheme name="Default Design 2">
        <a:dk1>
          <a:srgbClr val="707070"/>
        </a:dk1>
        <a:lt1>
          <a:srgbClr val="FFFFFF"/>
        </a:lt1>
        <a:dk2>
          <a:srgbClr val="990000"/>
        </a:dk2>
        <a:lt2>
          <a:srgbClr val="FFFFFF"/>
        </a:lt2>
        <a:accent1>
          <a:srgbClr val="FFA366"/>
        </a:accent1>
        <a:accent2>
          <a:srgbClr val="FF8CCF"/>
        </a:accent2>
        <a:accent3>
          <a:srgbClr val="CAAAAA"/>
        </a:accent3>
        <a:accent4>
          <a:srgbClr val="DADADA"/>
        </a:accent4>
        <a:accent5>
          <a:srgbClr val="FFCEB8"/>
        </a:accent5>
        <a:accent6>
          <a:srgbClr val="E77EBB"/>
        </a:accent6>
        <a:hlink>
          <a:srgbClr val="FF9999"/>
        </a:hlink>
        <a:folHlink>
          <a:srgbClr val="EBD2F7"/>
        </a:folHlink>
      </a:clrScheme>
      <a:clrMap bg1="dk2" tx1="lt1" bg2="dk1" tx2="lt2" accent1="accent1" accent2="accent2" accent3="accent3" accent4="accent4" accent5="accent5" accent6="accent6" hlink="hlink" folHlink="folHlink"/>
    </a:extraClrScheme>
    <a:extraClrScheme>
      <a:clrScheme name="Default Design 3">
        <a:dk1>
          <a:srgbClr val="707070"/>
        </a:dk1>
        <a:lt1>
          <a:srgbClr val="FFFFFF"/>
        </a:lt1>
        <a:dk2>
          <a:srgbClr val="990000"/>
        </a:dk2>
        <a:lt2>
          <a:srgbClr val="FFFFFF"/>
        </a:lt2>
        <a:accent1>
          <a:srgbClr val="79D4F2"/>
        </a:accent1>
        <a:accent2>
          <a:srgbClr val="FF9C9C"/>
        </a:accent2>
        <a:accent3>
          <a:srgbClr val="CAAAAA"/>
        </a:accent3>
        <a:accent4>
          <a:srgbClr val="DADADA"/>
        </a:accent4>
        <a:accent5>
          <a:srgbClr val="BEE6F7"/>
        </a:accent5>
        <a:accent6>
          <a:srgbClr val="E78D8D"/>
        </a:accent6>
        <a:hlink>
          <a:srgbClr val="B2D2FF"/>
        </a:hlink>
        <a:folHlink>
          <a:srgbClr val="D3E6A1"/>
        </a:folHlink>
      </a:clrScheme>
      <a:clrMap bg1="dk2" tx1="lt1" bg2="dk1" tx2="lt2" accent1="accent1" accent2="accent2" accent3="accent3" accent4="accent4" accent5="accent5" accent6="accent6" hlink="hlink" folHlink="folHlink"/>
    </a:extraClrScheme>
    <a:extraClrScheme>
      <a:clrScheme name="Default Design 4">
        <a:dk1>
          <a:srgbClr val="707070"/>
        </a:dk1>
        <a:lt1>
          <a:srgbClr val="FFFFFF"/>
        </a:lt1>
        <a:dk2>
          <a:srgbClr val="990000"/>
        </a:dk2>
        <a:lt2>
          <a:srgbClr val="FFFFFF"/>
        </a:lt2>
        <a:accent1>
          <a:srgbClr val="8DD98D"/>
        </a:accent1>
        <a:accent2>
          <a:srgbClr val="CABFFF"/>
        </a:accent2>
        <a:accent3>
          <a:srgbClr val="CAAAAA"/>
        </a:accent3>
        <a:accent4>
          <a:srgbClr val="DADADA"/>
        </a:accent4>
        <a:accent5>
          <a:srgbClr val="C5E9C5"/>
        </a:accent5>
        <a:accent6>
          <a:srgbClr val="B7ADE7"/>
        </a:accent6>
        <a:hlink>
          <a:srgbClr val="FF9999"/>
        </a:hlink>
        <a:folHlink>
          <a:srgbClr val="EDD46F"/>
        </a:folHlink>
      </a:clrScheme>
      <a:clrMap bg1="dk2" tx1="lt1" bg2="dk1" tx2="lt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B2B2B2"/>
        </a:lt2>
        <a:accent1>
          <a:srgbClr val="F26D6D"/>
        </a:accent1>
        <a:accent2>
          <a:srgbClr val="F76F87"/>
        </a:accent2>
        <a:accent3>
          <a:srgbClr val="FFFFFF"/>
        </a:accent3>
        <a:accent4>
          <a:srgbClr val="000000"/>
        </a:accent4>
        <a:accent5>
          <a:srgbClr val="F7BABA"/>
        </a:accent5>
        <a:accent6>
          <a:srgbClr val="E0647A"/>
        </a:accent6>
        <a:hlink>
          <a:srgbClr val="FF9999"/>
        </a:hlink>
        <a:folHlink>
          <a:srgbClr val="FFA6B6"/>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B2B2B2"/>
        </a:lt2>
        <a:accent1>
          <a:srgbClr val="FFA366"/>
        </a:accent1>
        <a:accent2>
          <a:srgbClr val="FF8CCF"/>
        </a:accent2>
        <a:accent3>
          <a:srgbClr val="FFFFFF"/>
        </a:accent3>
        <a:accent4>
          <a:srgbClr val="000000"/>
        </a:accent4>
        <a:accent5>
          <a:srgbClr val="FFCEB8"/>
        </a:accent5>
        <a:accent6>
          <a:srgbClr val="E77EBB"/>
        </a:accent6>
        <a:hlink>
          <a:srgbClr val="FF9999"/>
        </a:hlink>
        <a:folHlink>
          <a:srgbClr val="EBD2F7"/>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B2B2B2"/>
        </a:lt2>
        <a:accent1>
          <a:srgbClr val="79D4F2"/>
        </a:accent1>
        <a:accent2>
          <a:srgbClr val="FF9C9C"/>
        </a:accent2>
        <a:accent3>
          <a:srgbClr val="FFFFFF"/>
        </a:accent3>
        <a:accent4>
          <a:srgbClr val="000000"/>
        </a:accent4>
        <a:accent5>
          <a:srgbClr val="BEE6F7"/>
        </a:accent5>
        <a:accent6>
          <a:srgbClr val="E78D8D"/>
        </a:accent6>
        <a:hlink>
          <a:srgbClr val="B2D2FF"/>
        </a:hlink>
        <a:folHlink>
          <a:srgbClr val="D3E6A1"/>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B2B2B2"/>
        </a:lt2>
        <a:accent1>
          <a:srgbClr val="8DD98D"/>
        </a:accent1>
        <a:accent2>
          <a:srgbClr val="CABFFF"/>
        </a:accent2>
        <a:accent3>
          <a:srgbClr val="FFFFFF"/>
        </a:accent3>
        <a:accent4>
          <a:srgbClr val="000000"/>
        </a:accent4>
        <a:accent5>
          <a:srgbClr val="C5E9C5"/>
        </a:accent5>
        <a:accent6>
          <a:srgbClr val="B7ADE7"/>
        </a:accent6>
        <a:hlink>
          <a:srgbClr val="FF9999"/>
        </a:hlink>
        <a:folHlink>
          <a:srgbClr val="EDD46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Default Design">
  <a:themeElements>
    <a:clrScheme name="1_Default Design 2">
      <a:dk1>
        <a:srgbClr val="707070"/>
      </a:dk1>
      <a:lt1>
        <a:srgbClr val="FFFFFF"/>
      </a:lt1>
      <a:dk2>
        <a:srgbClr val="990000"/>
      </a:dk2>
      <a:lt2>
        <a:srgbClr val="FFFFFF"/>
      </a:lt2>
      <a:accent1>
        <a:srgbClr val="FFA366"/>
      </a:accent1>
      <a:accent2>
        <a:srgbClr val="FF8CCF"/>
      </a:accent2>
      <a:accent3>
        <a:srgbClr val="CAAAAA"/>
      </a:accent3>
      <a:accent4>
        <a:srgbClr val="DADADA"/>
      </a:accent4>
      <a:accent5>
        <a:srgbClr val="FFCEB8"/>
      </a:accent5>
      <a:accent6>
        <a:srgbClr val="E77EBB"/>
      </a:accent6>
      <a:hlink>
        <a:srgbClr val="FF9999"/>
      </a:hlink>
      <a:folHlink>
        <a:srgbClr val="EBD2F7"/>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Default Design 1">
        <a:dk1>
          <a:srgbClr val="707070"/>
        </a:dk1>
        <a:lt1>
          <a:srgbClr val="FFFFFF"/>
        </a:lt1>
        <a:dk2>
          <a:srgbClr val="990000"/>
        </a:dk2>
        <a:lt2>
          <a:srgbClr val="FFFFFF"/>
        </a:lt2>
        <a:accent1>
          <a:srgbClr val="F26D6D"/>
        </a:accent1>
        <a:accent2>
          <a:srgbClr val="F76F87"/>
        </a:accent2>
        <a:accent3>
          <a:srgbClr val="CAAAAA"/>
        </a:accent3>
        <a:accent4>
          <a:srgbClr val="DADADA"/>
        </a:accent4>
        <a:accent5>
          <a:srgbClr val="F7BABA"/>
        </a:accent5>
        <a:accent6>
          <a:srgbClr val="E0647A"/>
        </a:accent6>
        <a:hlink>
          <a:srgbClr val="FF9999"/>
        </a:hlink>
        <a:folHlink>
          <a:srgbClr val="FFA6B6"/>
        </a:folHlink>
      </a:clrScheme>
      <a:clrMap bg1="dk2" tx1="lt1" bg2="dk1" tx2="lt2" accent1="accent1" accent2="accent2" accent3="accent3" accent4="accent4" accent5="accent5" accent6="accent6" hlink="hlink" folHlink="folHlink"/>
    </a:extraClrScheme>
    <a:extraClrScheme>
      <a:clrScheme name="1_Default Design 2">
        <a:dk1>
          <a:srgbClr val="707070"/>
        </a:dk1>
        <a:lt1>
          <a:srgbClr val="FFFFFF"/>
        </a:lt1>
        <a:dk2>
          <a:srgbClr val="990000"/>
        </a:dk2>
        <a:lt2>
          <a:srgbClr val="FFFFFF"/>
        </a:lt2>
        <a:accent1>
          <a:srgbClr val="FFA366"/>
        </a:accent1>
        <a:accent2>
          <a:srgbClr val="FF8CCF"/>
        </a:accent2>
        <a:accent3>
          <a:srgbClr val="CAAAAA"/>
        </a:accent3>
        <a:accent4>
          <a:srgbClr val="DADADA"/>
        </a:accent4>
        <a:accent5>
          <a:srgbClr val="FFCEB8"/>
        </a:accent5>
        <a:accent6>
          <a:srgbClr val="E77EBB"/>
        </a:accent6>
        <a:hlink>
          <a:srgbClr val="FF9999"/>
        </a:hlink>
        <a:folHlink>
          <a:srgbClr val="EBD2F7"/>
        </a:folHlink>
      </a:clrScheme>
      <a:clrMap bg1="dk2" tx1="lt1" bg2="dk1" tx2="lt2" accent1="accent1" accent2="accent2" accent3="accent3" accent4="accent4" accent5="accent5" accent6="accent6" hlink="hlink" folHlink="folHlink"/>
    </a:extraClrScheme>
    <a:extraClrScheme>
      <a:clrScheme name="1_Default Design 3">
        <a:dk1>
          <a:srgbClr val="707070"/>
        </a:dk1>
        <a:lt1>
          <a:srgbClr val="FFFFFF"/>
        </a:lt1>
        <a:dk2>
          <a:srgbClr val="990000"/>
        </a:dk2>
        <a:lt2>
          <a:srgbClr val="FFFFFF"/>
        </a:lt2>
        <a:accent1>
          <a:srgbClr val="79D4F2"/>
        </a:accent1>
        <a:accent2>
          <a:srgbClr val="FF9C9C"/>
        </a:accent2>
        <a:accent3>
          <a:srgbClr val="CAAAAA"/>
        </a:accent3>
        <a:accent4>
          <a:srgbClr val="DADADA"/>
        </a:accent4>
        <a:accent5>
          <a:srgbClr val="BEE6F7"/>
        </a:accent5>
        <a:accent6>
          <a:srgbClr val="E78D8D"/>
        </a:accent6>
        <a:hlink>
          <a:srgbClr val="B2D2FF"/>
        </a:hlink>
        <a:folHlink>
          <a:srgbClr val="D3E6A1"/>
        </a:folHlink>
      </a:clrScheme>
      <a:clrMap bg1="dk2" tx1="lt1" bg2="dk1" tx2="lt2" accent1="accent1" accent2="accent2" accent3="accent3" accent4="accent4" accent5="accent5" accent6="accent6" hlink="hlink" folHlink="folHlink"/>
    </a:extraClrScheme>
    <a:extraClrScheme>
      <a:clrScheme name="1_Default Design 4">
        <a:dk1>
          <a:srgbClr val="707070"/>
        </a:dk1>
        <a:lt1>
          <a:srgbClr val="FFFFFF"/>
        </a:lt1>
        <a:dk2>
          <a:srgbClr val="990000"/>
        </a:dk2>
        <a:lt2>
          <a:srgbClr val="FFFFFF"/>
        </a:lt2>
        <a:accent1>
          <a:srgbClr val="8DD98D"/>
        </a:accent1>
        <a:accent2>
          <a:srgbClr val="CABFFF"/>
        </a:accent2>
        <a:accent3>
          <a:srgbClr val="CAAAAA"/>
        </a:accent3>
        <a:accent4>
          <a:srgbClr val="DADADA"/>
        </a:accent4>
        <a:accent5>
          <a:srgbClr val="C5E9C5"/>
        </a:accent5>
        <a:accent6>
          <a:srgbClr val="B7ADE7"/>
        </a:accent6>
        <a:hlink>
          <a:srgbClr val="FF9999"/>
        </a:hlink>
        <a:folHlink>
          <a:srgbClr val="EDD46F"/>
        </a:folHlink>
      </a:clrScheme>
      <a:clrMap bg1="dk2" tx1="lt1" bg2="dk1" tx2="lt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B2B2B2"/>
        </a:lt2>
        <a:accent1>
          <a:srgbClr val="F26D6D"/>
        </a:accent1>
        <a:accent2>
          <a:srgbClr val="F76F87"/>
        </a:accent2>
        <a:accent3>
          <a:srgbClr val="FFFFFF"/>
        </a:accent3>
        <a:accent4>
          <a:srgbClr val="000000"/>
        </a:accent4>
        <a:accent5>
          <a:srgbClr val="F7BABA"/>
        </a:accent5>
        <a:accent6>
          <a:srgbClr val="E0647A"/>
        </a:accent6>
        <a:hlink>
          <a:srgbClr val="FF9999"/>
        </a:hlink>
        <a:folHlink>
          <a:srgbClr val="FFA6B6"/>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B2B2B2"/>
        </a:lt2>
        <a:accent1>
          <a:srgbClr val="FFA366"/>
        </a:accent1>
        <a:accent2>
          <a:srgbClr val="FF8CCF"/>
        </a:accent2>
        <a:accent3>
          <a:srgbClr val="FFFFFF"/>
        </a:accent3>
        <a:accent4>
          <a:srgbClr val="000000"/>
        </a:accent4>
        <a:accent5>
          <a:srgbClr val="FFCEB8"/>
        </a:accent5>
        <a:accent6>
          <a:srgbClr val="E77EBB"/>
        </a:accent6>
        <a:hlink>
          <a:srgbClr val="FF9999"/>
        </a:hlink>
        <a:folHlink>
          <a:srgbClr val="EBD2F7"/>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B2B2B2"/>
        </a:lt2>
        <a:accent1>
          <a:srgbClr val="79D4F2"/>
        </a:accent1>
        <a:accent2>
          <a:srgbClr val="FF9C9C"/>
        </a:accent2>
        <a:accent3>
          <a:srgbClr val="FFFFFF"/>
        </a:accent3>
        <a:accent4>
          <a:srgbClr val="000000"/>
        </a:accent4>
        <a:accent5>
          <a:srgbClr val="BEE6F7"/>
        </a:accent5>
        <a:accent6>
          <a:srgbClr val="E78D8D"/>
        </a:accent6>
        <a:hlink>
          <a:srgbClr val="B2D2FF"/>
        </a:hlink>
        <a:folHlink>
          <a:srgbClr val="D3E6A1"/>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FF"/>
        </a:lt1>
        <a:dk2>
          <a:srgbClr val="000000"/>
        </a:dk2>
        <a:lt2>
          <a:srgbClr val="B2B2B2"/>
        </a:lt2>
        <a:accent1>
          <a:srgbClr val="8DD98D"/>
        </a:accent1>
        <a:accent2>
          <a:srgbClr val="CABFFF"/>
        </a:accent2>
        <a:accent3>
          <a:srgbClr val="FFFFFF"/>
        </a:accent3>
        <a:accent4>
          <a:srgbClr val="000000"/>
        </a:accent4>
        <a:accent5>
          <a:srgbClr val="C5E9C5"/>
        </a:accent5>
        <a:accent6>
          <a:srgbClr val="B7ADE7"/>
        </a:accent6>
        <a:hlink>
          <a:srgbClr val="FF9999"/>
        </a:hlink>
        <a:folHlink>
          <a:srgbClr val="EDD46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ind_1087_slide</Template>
  <TotalTime>150</TotalTime>
  <Words>1463</Words>
  <Application>Microsoft Office PowerPoint</Application>
  <PresentationFormat>On-screen Show (4:3)</PresentationFormat>
  <Paragraphs>132</Paragraphs>
  <Slides>33</Slides>
  <Notes>0</Notes>
  <HiddenSlides>0</HiddenSlides>
  <MMClips>0</MMClips>
  <ScaleCrop>false</ScaleCrop>
  <HeadingPairs>
    <vt:vector size="4" baseType="variant">
      <vt:variant>
        <vt:lpstr>Theme</vt:lpstr>
      </vt:variant>
      <vt:variant>
        <vt:i4>2</vt:i4>
      </vt:variant>
      <vt:variant>
        <vt:lpstr>Slide Titles</vt:lpstr>
      </vt:variant>
      <vt:variant>
        <vt:i4>33</vt:i4>
      </vt:variant>
    </vt:vector>
  </HeadingPairs>
  <TitlesOfParts>
    <vt:vector size="35" baseType="lpstr">
      <vt:lpstr>Default Design</vt:lpstr>
      <vt:lpstr>1_Default Design</vt:lpstr>
      <vt:lpstr>Utilizing the National Atlas of Korea  Global diffusion of Korean culture and associated societal impacts  </vt:lpstr>
      <vt:lpstr>PowerPoint Presentation</vt:lpstr>
      <vt:lpstr>OBJECTIVES</vt:lpstr>
      <vt:lpstr>NATIONAL GEOGRAPHY STANDARDS</vt:lpstr>
      <vt:lpstr>COMMON CORE STANDARDS  (is a requirement in some states) </vt:lpstr>
      <vt:lpstr>STATE OF GEORGIA SOCIAL STUDIES WORLD GEOGRAPHY STANDARDS</vt:lpstr>
      <vt:lpstr>MATERIALS REQUIRED</vt:lpstr>
      <vt:lpstr>Questions students should be able to answer based on their research… </vt:lpstr>
      <vt:lpstr>PowerPoint Presentation</vt:lpstr>
      <vt:lpstr>Some sample article websites. See WORD document for complete list of these resources</vt:lpstr>
      <vt:lpstr>Background/Introduction to lesson</vt:lpstr>
      <vt:lpstr>KEY TERMS</vt:lpstr>
      <vt:lpstr>VIDEO RESOURCES/ANCILLARIES </vt:lpstr>
      <vt:lpstr>PROCEDURE</vt:lpstr>
      <vt:lpstr>PowerPoint Presentation</vt:lpstr>
      <vt:lpstr>Page 122-123 Long term staying foreigners and no visa agreement nations </vt:lpstr>
      <vt:lpstr>Page 130-131 Personal and Cultural exchange </vt:lpstr>
      <vt:lpstr>Page 152-157 Living with Diversity Sample map showing foreign residences </vt:lpstr>
      <vt:lpstr>Page 158-159 The Korean Wave </vt:lpstr>
      <vt:lpstr>PowerPoint Presentation</vt:lpstr>
      <vt:lpstr>Page 105- Happiness Index</vt:lpstr>
      <vt:lpstr>Page 106- Public participation </vt:lpstr>
      <vt:lpstr>Page 107- Education</vt:lpstr>
      <vt:lpstr>Page 108- Health and Safety</vt:lpstr>
      <vt:lpstr>Page 109- Work and Leisure time use </vt:lpstr>
      <vt:lpstr>Strategies to organize information</vt:lpstr>
      <vt:lpstr>PowerPoint Presentation</vt:lpstr>
      <vt:lpstr>For groups looking at maps related to the Korea and the World section of the Atlas: </vt:lpstr>
      <vt:lpstr>For groups looking at maps related to Transformation and development of the land with respect to Quality of life indices: </vt:lpstr>
      <vt:lpstr>For groups looking at maps related to Transformation and development of the land with respect to Quality of life indices: </vt:lpstr>
      <vt:lpstr>ENRICHMENT/EXTRA CREDIT</vt:lpstr>
      <vt:lpstr>EVALUATION AND ASSESSMENT</vt:lpstr>
      <vt:lpstr>PowerPoint Presentation</vt:lpstr>
    </vt:vector>
  </TitlesOfParts>
  <Company>Indezine.com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Utilizing the National Atlas of Korea Global diffusion of Korean culture and associated societal impacts  </dc:title>
  <dc:creator>Kenneth Keller</dc:creator>
  <cp:lastModifiedBy>Jongnam Choi</cp:lastModifiedBy>
  <cp:revision>24</cp:revision>
  <dcterms:created xsi:type="dcterms:W3CDTF">2015-11-07T19:20:12Z</dcterms:created>
  <dcterms:modified xsi:type="dcterms:W3CDTF">2015-11-08T20:11:16Z</dcterms:modified>
</cp:coreProperties>
</file>