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328" r:id="rId3"/>
    <p:sldId id="301" r:id="rId4"/>
    <p:sldId id="292" r:id="rId5"/>
    <p:sldId id="290" r:id="rId6"/>
    <p:sldId id="300" r:id="rId7"/>
    <p:sldId id="302" r:id="rId8"/>
    <p:sldId id="295" r:id="rId9"/>
    <p:sldId id="331" r:id="rId10"/>
    <p:sldId id="303" r:id="rId11"/>
    <p:sldId id="332" r:id="rId12"/>
    <p:sldId id="304" r:id="rId13"/>
    <p:sldId id="333" r:id="rId14"/>
    <p:sldId id="334" r:id="rId15"/>
    <p:sldId id="335" r:id="rId16"/>
    <p:sldId id="309" r:id="rId17"/>
    <p:sldId id="336" r:id="rId18"/>
    <p:sldId id="305" r:id="rId19"/>
    <p:sldId id="337" r:id="rId20"/>
    <p:sldId id="306" r:id="rId21"/>
    <p:sldId id="338" r:id="rId22"/>
    <p:sldId id="307" r:id="rId23"/>
    <p:sldId id="312" r:id="rId24"/>
    <p:sldId id="339" r:id="rId25"/>
    <p:sldId id="310" r:id="rId26"/>
    <p:sldId id="340" r:id="rId27"/>
    <p:sldId id="341" r:id="rId28"/>
    <p:sldId id="313" r:id="rId29"/>
    <p:sldId id="342" r:id="rId30"/>
    <p:sldId id="343" r:id="rId31"/>
    <p:sldId id="314" r:id="rId32"/>
    <p:sldId id="344" r:id="rId33"/>
    <p:sldId id="315" r:id="rId34"/>
    <p:sldId id="345" r:id="rId35"/>
    <p:sldId id="316" r:id="rId36"/>
    <p:sldId id="346" r:id="rId37"/>
    <p:sldId id="293" r:id="rId38"/>
    <p:sldId id="294" r:id="rId39"/>
    <p:sldId id="347" r:id="rId40"/>
    <p:sldId id="317" r:id="rId41"/>
    <p:sldId id="348" r:id="rId42"/>
    <p:sldId id="323" r:id="rId43"/>
    <p:sldId id="349" r:id="rId44"/>
    <p:sldId id="354" r:id="rId45"/>
    <p:sldId id="320" r:id="rId46"/>
    <p:sldId id="350" r:id="rId47"/>
    <p:sldId id="321" r:id="rId48"/>
    <p:sldId id="351" r:id="rId49"/>
    <p:sldId id="322" r:id="rId50"/>
    <p:sldId id="352" r:id="rId51"/>
    <p:sldId id="318" r:id="rId52"/>
    <p:sldId id="353" r:id="rId53"/>
    <p:sldId id="319" r:id="rId54"/>
    <p:sldId id="356" r:id="rId55"/>
    <p:sldId id="355" r:id="rId56"/>
    <p:sldId id="357"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29F8"/>
    <a:srgbClr val="5E9BFE"/>
    <a:srgbClr val="FFFBD6"/>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512" y="-149"/>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57EF9E-961D-46E1-9DFD-ED5DEB254E62}" type="datetimeFigureOut">
              <a:rPr lang="en-US" smtClean="0"/>
              <a:pPr/>
              <a:t>9/12/2015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57EF9E-961D-46E1-9DFD-ED5DEB254E62}" type="datetimeFigureOut">
              <a:rPr lang="en-US" smtClean="0"/>
              <a:pPr/>
              <a:t>9/12/2015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57EF9E-961D-46E1-9DFD-ED5DEB254E62}" type="datetimeFigureOut">
              <a:rPr lang="en-US" smtClean="0"/>
              <a:pPr/>
              <a:t>9/12/2015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7EF9E-961D-46E1-9DFD-ED5DEB254E62}" type="datetimeFigureOut">
              <a:rPr lang="en-US" smtClean="0"/>
              <a:pPr/>
              <a:t>9/12/2015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57EF9E-961D-46E1-9DFD-ED5DEB254E62}" type="datetimeFigureOut">
              <a:rPr lang="en-US" smtClean="0"/>
              <a:pPr/>
              <a:t>9/12/2015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57EF9E-961D-46E1-9DFD-ED5DEB254E62}" type="datetimeFigureOut">
              <a:rPr lang="en-US" smtClean="0"/>
              <a:pPr/>
              <a:t>9/12/2015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57EF9E-961D-46E1-9DFD-ED5DEB254E62}" type="datetimeFigureOut">
              <a:rPr lang="en-US" smtClean="0"/>
              <a:pPr/>
              <a:t>9/12/2015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57EF9E-961D-46E1-9DFD-ED5DEB254E62}" type="datetimeFigureOut">
              <a:rPr lang="en-US" smtClean="0"/>
              <a:pPr/>
              <a:t>9/12/2015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57EF9E-961D-46E1-9DFD-ED5DEB254E62}" type="datetimeFigureOut">
              <a:rPr lang="en-US" smtClean="0"/>
              <a:pPr/>
              <a:t>9/12/2015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57EF9E-961D-46E1-9DFD-ED5DEB254E62}" type="datetimeFigureOut">
              <a:rPr lang="en-US" smtClean="0"/>
              <a:pPr/>
              <a:t>9/12/2015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57EF9E-961D-46E1-9DFD-ED5DEB254E62}" type="datetimeFigureOut">
              <a:rPr lang="en-US" smtClean="0"/>
              <a:pPr/>
              <a:t>9/12/2015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D5042-AF21-4590-A778-D4DD81EA2D2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57EF9E-961D-46E1-9DFD-ED5DEB254E62}" type="datetimeFigureOut">
              <a:rPr lang="en-US" smtClean="0"/>
              <a:pPr/>
              <a:t>9/12/2015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6D5042-AF21-4590-A778-D4DD81EA2D2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hyperlink" Target="http://nationalatlas.ngii.go.k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hyperlink" Target="https://sites.google.com/a/uwlax.edu/chu/advance-placement-in-human-geography-lesson-plans-using-national-atlas-of-korea"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5" name="TextBox 4"/>
          <p:cNvSpPr txBox="1"/>
          <p:nvPr/>
        </p:nvSpPr>
        <p:spPr>
          <a:xfrm>
            <a:off x="685800" y="609600"/>
            <a:ext cx="7239000" cy="1938992"/>
          </a:xfrm>
          <a:prstGeom prst="rect">
            <a:avLst/>
          </a:prstGeom>
          <a:noFill/>
        </p:spPr>
        <p:txBody>
          <a:bodyPr wrap="square" rtlCol="0">
            <a:spAutoFit/>
          </a:bodyPr>
          <a:lstStyle/>
          <a:p>
            <a:r>
              <a:rPr lang="en-US" sz="4000" b="1" i="1" dirty="0" smtClean="0">
                <a:solidFill>
                  <a:schemeClr val="accent6">
                    <a:lumMod val="50000"/>
                  </a:schemeClr>
                </a:solidFill>
                <a:latin typeface="Palatino Linotype" pitchFamily="18" charset="0"/>
              </a:rPr>
              <a:t>The National Atlas of Korea:</a:t>
            </a:r>
          </a:p>
          <a:p>
            <a:r>
              <a:rPr lang="en-US" sz="4000" b="1" i="1" dirty="0" smtClean="0">
                <a:solidFill>
                  <a:schemeClr val="accent6">
                    <a:lumMod val="50000"/>
                  </a:schemeClr>
                </a:solidFill>
                <a:latin typeface="Palatino Linotype" pitchFamily="18" charset="0"/>
              </a:rPr>
              <a:t>Opportunities for Spatial Thinking Lesson Plans</a:t>
            </a:r>
            <a:endParaRPr lang="en-US" sz="4000" b="1" i="1" dirty="0">
              <a:solidFill>
                <a:schemeClr val="accent6">
                  <a:lumMod val="50000"/>
                </a:schemeClr>
              </a:solidFill>
              <a:latin typeface="Palatino Linotype" pitchFamily="18" charset="0"/>
            </a:endParaRPr>
          </a:p>
        </p:txBody>
      </p:sp>
      <p:sp>
        <p:nvSpPr>
          <p:cNvPr id="6" name="TextBox 5"/>
          <p:cNvSpPr txBox="1"/>
          <p:nvPr/>
        </p:nvSpPr>
        <p:spPr>
          <a:xfrm>
            <a:off x="1905000" y="2971800"/>
            <a:ext cx="6400800" cy="3416320"/>
          </a:xfrm>
          <a:prstGeom prst="rect">
            <a:avLst/>
          </a:prstGeom>
          <a:noFill/>
        </p:spPr>
        <p:txBody>
          <a:bodyPr wrap="square" rtlCol="0">
            <a:spAutoFit/>
          </a:bodyPr>
          <a:lstStyle/>
          <a:p>
            <a:r>
              <a:rPr lang="en-US" sz="2400" i="1" dirty="0" smtClean="0">
                <a:solidFill>
                  <a:schemeClr val="accent6">
                    <a:lumMod val="50000"/>
                  </a:schemeClr>
                </a:solidFill>
                <a:latin typeface="Palatino Linotype" pitchFamily="18" charset="0"/>
              </a:rPr>
              <a:t>Presenters: </a:t>
            </a:r>
          </a:p>
          <a:p>
            <a:r>
              <a:rPr lang="en-US" sz="2400" i="1" dirty="0" smtClean="0">
                <a:solidFill>
                  <a:schemeClr val="accent6">
                    <a:lumMod val="50000"/>
                  </a:schemeClr>
                </a:solidFill>
                <a:latin typeface="Palatino Linotype" pitchFamily="18" charset="0"/>
              </a:rPr>
              <a:t>Gregory Chu, Univ. of Wisconsin-La Crosse</a:t>
            </a:r>
          </a:p>
          <a:p>
            <a:r>
              <a:rPr lang="en-US" sz="2400" i="1" dirty="0" smtClean="0">
                <a:solidFill>
                  <a:schemeClr val="accent6">
                    <a:lumMod val="50000"/>
                  </a:schemeClr>
                </a:solidFill>
                <a:latin typeface="Palatino Linotype" pitchFamily="18" charset="0"/>
              </a:rPr>
              <a:t>Michael Robinson, Houston High School, 	Germantown, TN</a:t>
            </a:r>
          </a:p>
          <a:p>
            <a:r>
              <a:rPr lang="en-US" sz="2400" i="1" dirty="0" smtClean="0">
                <a:solidFill>
                  <a:schemeClr val="accent6">
                    <a:lumMod val="50000"/>
                  </a:schemeClr>
                </a:solidFill>
                <a:latin typeface="Palatino Linotype" pitchFamily="18" charset="0"/>
              </a:rPr>
              <a:t>Kenneth Keller, Walton High School, 	Marietta, GA</a:t>
            </a:r>
          </a:p>
          <a:p>
            <a:endParaRPr lang="en-US" sz="2400" i="1" dirty="0">
              <a:solidFill>
                <a:schemeClr val="accent6">
                  <a:lumMod val="50000"/>
                </a:schemeClr>
              </a:solidFill>
              <a:latin typeface="Palatino Linotype" pitchFamily="18" charset="0"/>
            </a:endParaRPr>
          </a:p>
          <a:p>
            <a:r>
              <a:rPr lang="en-US" sz="2400" i="1" dirty="0" smtClean="0">
                <a:solidFill>
                  <a:schemeClr val="accent6">
                    <a:lumMod val="50000"/>
                  </a:schemeClr>
                </a:solidFill>
                <a:latin typeface="Palatino Linotype" pitchFamily="18" charset="0"/>
              </a:rPr>
              <a:t>NCGE Conference, August 5-10, 2015, Washington, D.C.</a:t>
            </a:r>
            <a:endParaRPr lang="en-US" sz="2400" i="1" dirty="0">
              <a:solidFill>
                <a:schemeClr val="accent6">
                  <a:lumMod val="50000"/>
                </a:schemeClr>
              </a:solidFill>
              <a:latin typeface="Palatino Linotype"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8" name="Rectangle 7"/>
          <p:cNvSpPr/>
          <p:nvPr/>
        </p:nvSpPr>
        <p:spPr>
          <a:xfrm>
            <a:off x="457200" y="609600"/>
            <a:ext cx="8305800" cy="5632311"/>
          </a:xfrm>
          <a:prstGeom prst="rect">
            <a:avLst/>
          </a:prstGeom>
        </p:spPr>
        <p:txBody>
          <a:bodyPr wrap="square">
            <a:spAutoFit/>
          </a:bodyPr>
          <a:lstStyle/>
          <a:p>
            <a:r>
              <a:rPr lang="en-US" sz="3600" dirty="0">
                <a:solidFill>
                  <a:schemeClr val="accent6">
                    <a:lumMod val="50000"/>
                  </a:schemeClr>
                </a:solidFill>
              </a:rPr>
              <a:t>Maps, tables, photographs and drawings of this Atlas provide </a:t>
            </a:r>
            <a:r>
              <a:rPr lang="en-US" sz="3600" b="1" u="sng" dirty="0">
                <a:solidFill>
                  <a:schemeClr val="accent6">
                    <a:lumMod val="50000"/>
                  </a:schemeClr>
                </a:solidFill>
              </a:rPr>
              <a:t>innovatively designed graphics to stimulate spatial thinking </a:t>
            </a:r>
            <a:r>
              <a:rPr lang="en-US" sz="3600" dirty="0">
                <a:solidFill>
                  <a:schemeClr val="accent6">
                    <a:lumMod val="50000"/>
                  </a:schemeClr>
                </a:solidFill>
              </a:rPr>
              <a:t>visually and statistically. Teachers can take advantage of thematic maps such as population change, infrastructure development of transportation corridors, or urban fringe housing developments and </a:t>
            </a:r>
            <a:r>
              <a:rPr lang="en-US" sz="3600" b="1" u="sng" dirty="0">
                <a:solidFill>
                  <a:schemeClr val="accent6">
                    <a:lumMod val="50000"/>
                  </a:schemeClr>
                </a:solidFill>
              </a:rPr>
              <a:t>create</a:t>
            </a:r>
            <a:r>
              <a:rPr lang="en-US" sz="3600" dirty="0">
                <a:solidFill>
                  <a:schemeClr val="accent6">
                    <a:lumMod val="50000"/>
                  </a:schemeClr>
                </a:solidFill>
              </a:rPr>
              <a:t> their own spatial thinking </a:t>
            </a:r>
            <a:r>
              <a:rPr lang="en-US" sz="3600" b="1" u="sng" dirty="0">
                <a:solidFill>
                  <a:schemeClr val="accent6">
                    <a:lumMod val="50000"/>
                  </a:schemeClr>
                </a:solidFill>
              </a:rPr>
              <a:t>lesson plans</a:t>
            </a:r>
            <a:r>
              <a:rPr lang="en-US" sz="3600" dirty="0">
                <a:solidFill>
                  <a:schemeClr val="accent6">
                    <a:lumMod val="50000"/>
                  </a:schemeClr>
                </a:solidFill>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304800" y="152400"/>
            <a:ext cx="8686800" cy="3416320"/>
          </a:xfrm>
          <a:prstGeom prst="rect">
            <a:avLst/>
          </a:prstGeom>
        </p:spPr>
        <p:txBody>
          <a:bodyPr wrap="square">
            <a:spAutoFit/>
          </a:bodyPr>
          <a:lstStyle/>
          <a:p>
            <a:r>
              <a:rPr lang="en-US" sz="3600" dirty="0" smtClean="0">
                <a:solidFill>
                  <a:schemeClr val="accent6">
                    <a:lumMod val="50000"/>
                  </a:schemeClr>
                </a:solidFill>
              </a:rPr>
              <a:t>The following are </a:t>
            </a:r>
            <a:r>
              <a:rPr lang="en-US" sz="3600" b="1" u="sng" dirty="0" smtClean="0">
                <a:solidFill>
                  <a:schemeClr val="accent6">
                    <a:lumMod val="50000"/>
                  </a:schemeClr>
                </a:solidFill>
              </a:rPr>
              <a:t>two seemingly unrelated maps</a:t>
            </a:r>
            <a:r>
              <a:rPr lang="en-US" sz="3600" dirty="0" smtClean="0">
                <a:solidFill>
                  <a:schemeClr val="accent6">
                    <a:lumMod val="50000"/>
                  </a:schemeClr>
                </a:solidFill>
              </a:rPr>
              <a:t> from the Korean National Atlas.</a:t>
            </a:r>
          </a:p>
          <a:p>
            <a:pPr>
              <a:buFont typeface="Arial" pitchFamily="34" charset="0"/>
              <a:buChar char="•"/>
            </a:pPr>
            <a:r>
              <a:rPr lang="en-US" sz="3600" dirty="0" smtClean="0">
                <a:solidFill>
                  <a:schemeClr val="accent6">
                    <a:lumMod val="50000"/>
                  </a:schemeClr>
                </a:solidFill>
              </a:rPr>
              <a:t> one shows the </a:t>
            </a:r>
            <a:r>
              <a:rPr lang="en-US" sz="3600" b="1" u="sng" dirty="0" smtClean="0">
                <a:solidFill>
                  <a:schemeClr val="accent6">
                    <a:lumMod val="50000"/>
                  </a:schemeClr>
                </a:solidFill>
              </a:rPr>
              <a:t>Annual Average Population Change and Backward Regions</a:t>
            </a:r>
          </a:p>
          <a:p>
            <a:pPr>
              <a:buFont typeface="Arial" pitchFamily="34" charset="0"/>
              <a:buChar char="•"/>
            </a:pPr>
            <a:r>
              <a:rPr lang="en-US" sz="3600" dirty="0" smtClean="0">
                <a:solidFill>
                  <a:schemeClr val="accent6">
                    <a:lumMod val="50000"/>
                  </a:schemeClr>
                </a:solidFill>
              </a:rPr>
              <a:t> the other shows </a:t>
            </a:r>
            <a:r>
              <a:rPr lang="en-US" sz="3600" b="1" u="sng" dirty="0" smtClean="0">
                <a:solidFill>
                  <a:schemeClr val="accent6">
                    <a:lumMod val="50000"/>
                  </a:schemeClr>
                </a:solidFill>
              </a:rPr>
              <a:t>New Industrial Production Bases</a:t>
            </a:r>
            <a:endParaRPr lang="en-US" sz="3600" b="1" u="sng" dirty="0">
              <a:solidFill>
                <a:schemeClr val="accent6">
                  <a:lumMod val="50000"/>
                </a:schemeClr>
              </a:solidFill>
            </a:endParaRPr>
          </a:p>
        </p:txBody>
      </p:sp>
      <p:pic>
        <p:nvPicPr>
          <p:cNvPr id="4098" name="Picture 2"/>
          <p:cNvPicPr>
            <a:picLocks noChangeAspect="1" noChangeArrowheads="1"/>
          </p:cNvPicPr>
          <p:nvPr/>
        </p:nvPicPr>
        <p:blipFill>
          <a:blip r:embed="rId3" cstate="print"/>
          <a:srcRect/>
          <a:stretch>
            <a:fillRect/>
          </a:stretch>
        </p:blipFill>
        <p:spPr bwMode="auto">
          <a:xfrm>
            <a:off x="5867400" y="3048000"/>
            <a:ext cx="2667000" cy="3829539"/>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3276600" y="3004380"/>
            <a:ext cx="2530791" cy="3857300"/>
          </a:xfrm>
          <a:prstGeom prst="rect">
            <a:avLst/>
          </a:prstGeom>
          <a:noFill/>
          <a:ln w="9525">
            <a:noFill/>
            <a:miter lim="800000"/>
            <a:headEnd/>
            <a:tailEnd/>
          </a:ln>
        </p:spPr>
      </p:pic>
      <p:sp>
        <p:nvSpPr>
          <p:cNvPr id="6" name="Rectangle 5"/>
          <p:cNvSpPr/>
          <p:nvPr/>
        </p:nvSpPr>
        <p:spPr>
          <a:xfrm>
            <a:off x="533400" y="3886200"/>
            <a:ext cx="3124200" cy="1077218"/>
          </a:xfrm>
          <a:prstGeom prst="rect">
            <a:avLst/>
          </a:prstGeom>
        </p:spPr>
        <p:txBody>
          <a:bodyPr wrap="square">
            <a:spAutoFit/>
          </a:bodyPr>
          <a:lstStyle/>
          <a:p>
            <a:r>
              <a:rPr lang="en-US" sz="3200" dirty="0" smtClean="0">
                <a:solidFill>
                  <a:schemeClr val="accent6">
                    <a:lumMod val="50000"/>
                  </a:schemeClr>
                </a:solidFill>
              </a:rPr>
              <a:t>Their respective legends</a:t>
            </a:r>
            <a:endParaRPr lang="en-US" sz="3200" dirty="0">
              <a:solidFill>
                <a:schemeClr val="accent6">
                  <a:lumMod val="50000"/>
                </a:schemeClr>
              </a:solidFill>
            </a:endParaRPr>
          </a:p>
        </p:txBody>
      </p:sp>
      <p:cxnSp>
        <p:nvCxnSpPr>
          <p:cNvPr id="9" name="Straight Arrow Connector 8"/>
          <p:cNvCxnSpPr/>
          <p:nvPr/>
        </p:nvCxnSpPr>
        <p:spPr>
          <a:xfrm>
            <a:off x="2362200" y="6096000"/>
            <a:ext cx="914400" cy="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914400" y="5715000"/>
            <a:ext cx="1524000" cy="646331"/>
          </a:xfrm>
          <a:prstGeom prst="rect">
            <a:avLst/>
          </a:prstGeom>
        </p:spPr>
        <p:txBody>
          <a:bodyPr wrap="square">
            <a:spAutoFit/>
          </a:bodyPr>
          <a:lstStyle/>
          <a:p>
            <a:r>
              <a:rPr lang="en-US" sz="3600" b="1" u="sng" dirty="0" smtClean="0">
                <a:solidFill>
                  <a:schemeClr val="accent6">
                    <a:lumMod val="50000"/>
                  </a:schemeClr>
                </a:solidFill>
              </a:rPr>
              <a:t>Notice</a:t>
            </a:r>
            <a:endParaRPr lang="en-US" sz="3600" b="1" u="sng"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1029" name="Picture 5"/>
          <p:cNvPicPr>
            <a:picLocks noChangeAspect="1" noChangeArrowheads="1"/>
          </p:cNvPicPr>
          <p:nvPr/>
        </p:nvPicPr>
        <p:blipFill>
          <a:blip r:embed="rId3" cstate="print"/>
          <a:srcRect/>
          <a:stretch>
            <a:fillRect/>
          </a:stretch>
        </p:blipFill>
        <p:spPr bwMode="auto">
          <a:xfrm>
            <a:off x="228600" y="990600"/>
            <a:ext cx="4062413" cy="5105400"/>
          </a:xfrm>
          <a:prstGeom prst="rect">
            <a:avLst/>
          </a:prstGeom>
          <a:noFill/>
          <a:ln w="9525">
            <a:noFill/>
            <a:miter lim="800000"/>
            <a:headEnd/>
            <a:tailEnd/>
          </a:ln>
        </p:spPr>
      </p:pic>
      <p:pic>
        <p:nvPicPr>
          <p:cNvPr id="1030" name="Picture 6"/>
          <p:cNvPicPr>
            <a:picLocks noChangeAspect="1" noChangeArrowheads="1"/>
          </p:cNvPicPr>
          <p:nvPr/>
        </p:nvPicPr>
        <p:blipFill>
          <a:blip r:embed="rId4" cstate="print"/>
          <a:srcRect/>
          <a:stretch>
            <a:fillRect/>
          </a:stretch>
        </p:blipFill>
        <p:spPr bwMode="auto">
          <a:xfrm>
            <a:off x="0" y="228600"/>
            <a:ext cx="5687783" cy="381000"/>
          </a:xfrm>
          <a:prstGeom prst="rect">
            <a:avLst/>
          </a:prstGeom>
          <a:noFill/>
          <a:ln w="9525">
            <a:noFill/>
            <a:miter lim="800000"/>
            <a:headEnd/>
            <a:tailEnd/>
          </a:ln>
        </p:spPr>
      </p:pic>
      <p:pic>
        <p:nvPicPr>
          <p:cNvPr id="1032" name="Picture 8"/>
          <p:cNvPicPr>
            <a:picLocks noChangeAspect="1" noChangeArrowheads="1"/>
          </p:cNvPicPr>
          <p:nvPr/>
        </p:nvPicPr>
        <p:blipFill>
          <a:blip r:embed="rId5" cstate="print"/>
          <a:srcRect/>
          <a:stretch>
            <a:fillRect/>
          </a:stretch>
        </p:blipFill>
        <p:spPr bwMode="auto">
          <a:xfrm>
            <a:off x="4330108" y="990600"/>
            <a:ext cx="4813892" cy="5867400"/>
          </a:xfrm>
          <a:prstGeom prst="rect">
            <a:avLst/>
          </a:prstGeom>
          <a:noFill/>
          <a:ln w="9525">
            <a:noFill/>
            <a:miter lim="800000"/>
            <a:headEnd/>
            <a:tailEnd/>
          </a:ln>
        </p:spPr>
      </p:pic>
      <p:pic>
        <p:nvPicPr>
          <p:cNvPr id="1033" name="Picture 9"/>
          <p:cNvPicPr>
            <a:picLocks noChangeAspect="1" noChangeArrowheads="1"/>
          </p:cNvPicPr>
          <p:nvPr/>
        </p:nvPicPr>
        <p:blipFill>
          <a:blip r:embed="rId6" cstate="print"/>
          <a:srcRect/>
          <a:stretch>
            <a:fillRect/>
          </a:stretch>
        </p:blipFill>
        <p:spPr bwMode="auto">
          <a:xfrm>
            <a:off x="6096000" y="228600"/>
            <a:ext cx="3048000" cy="441247"/>
          </a:xfrm>
          <a:prstGeom prst="rect">
            <a:avLst/>
          </a:prstGeom>
          <a:noFill/>
          <a:ln w="9525">
            <a:noFill/>
            <a:miter lim="800000"/>
            <a:headEnd/>
            <a:tailEnd/>
          </a:ln>
        </p:spPr>
      </p:pic>
      <p:sp>
        <p:nvSpPr>
          <p:cNvPr id="13" name="Freeform 12"/>
          <p:cNvSpPr/>
          <p:nvPr/>
        </p:nvSpPr>
        <p:spPr>
          <a:xfrm>
            <a:off x="1094509" y="1738745"/>
            <a:ext cx="2466109" cy="3151910"/>
          </a:xfrm>
          <a:custGeom>
            <a:avLst/>
            <a:gdLst>
              <a:gd name="connsiteX0" fmla="*/ 1129146 w 2466109"/>
              <a:gd name="connsiteY0" fmla="*/ 284019 h 3151910"/>
              <a:gd name="connsiteX1" fmla="*/ 1316182 w 2466109"/>
              <a:gd name="connsiteY1" fmla="*/ 152400 h 3151910"/>
              <a:gd name="connsiteX2" fmla="*/ 1447800 w 2466109"/>
              <a:gd name="connsiteY2" fmla="*/ 110837 h 3151910"/>
              <a:gd name="connsiteX3" fmla="*/ 1704109 w 2466109"/>
              <a:gd name="connsiteY3" fmla="*/ 20782 h 3151910"/>
              <a:gd name="connsiteX4" fmla="*/ 1787236 w 2466109"/>
              <a:gd name="connsiteY4" fmla="*/ 0 h 3151910"/>
              <a:gd name="connsiteX5" fmla="*/ 1939636 w 2466109"/>
              <a:gd name="connsiteY5" fmla="*/ 152400 h 3151910"/>
              <a:gd name="connsiteX6" fmla="*/ 2078182 w 2466109"/>
              <a:gd name="connsiteY6" fmla="*/ 318655 h 3151910"/>
              <a:gd name="connsiteX7" fmla="*/ 2182091 w 2466109"/>
              <a:gd name="connsiteY7" fmla="*/ 290946 h 3151910"/>
              <a:gd name="connsiteX8" fmla="*/ 2355273 w 2466109"/>
              <a:gd name="connsiteY8" fmla="*/ 526473 h 3151910"/>
              <a:gd name="connsiteX9" fmla="*/ 2466109 w 2466109"/>
              <a:gd name="connsiteY9" fmla="*/ 1018310 h 3151910"/>
              <a:gd name="connsiteX10" fmla="*/ 2376055 w 2466109"/>
              <a:gd name="connsiteY10" fmla="*/ 1447800 h 3151910"/>
              <a:gd name="connsiteX11" fmla="*/ 2258291 w 2466109"/>
              <a:gd name="connsiteY11" fmla="*/ 1433946 h 3151910"/>
              <a:gd name="connsiteX12" fmla="*/ 2216727 w 2466109"/>
              <a:gd name="connsiteY12" fmla="*/ 1468582 h 3151910"/>
              <a:gd name="connsiteX13" fmla="*/ 2140527 w 2466109"/>
              <a:gd name="connsiteY13" fmla="*/ 1461655 h 3151910"/>
              <a:gd name="connsiteX14" fmla="*/ 2105891 w 2466109"/>
              <a:gd name="connsiteY14" fmla="*/ 1489364 h 3151910"/>
              <a:gd name="connsiteX15" fmla="*/ 2223655 w 2466109"/>
              <a:gd name="connsiteY15" fmla="*/ 1655619 h 3151910"/>
              <a:gd name="connsiteX16" fmla="*/ 2168236 w 2466109"/>
              <a:gd name="connsiteY16" fmla="*/ 1814946 h 3151910"/>
              <a:gd name="connsiteX17" fmla="*/ 2140527 w 2466109"/>
              <a:gd name="connsiteY17" fmla="*/ 1759528 h 3151910"/>
              <a:gd name="connsiteX18" fmla="*/ 2078182 w 2466109"/>
              <a:gd name="connsiteY18" fmla="*/ 1898073 h 3151910"/>
              <a:gd name="connsiteX19" fmla="*/ 2154382 w 2466109"/>
              <a:gd name="connsiteY19" fmla="*/ 1995055 h 3151910"/>
              <a:gd name="connsiteX20" fmla="*/ 2112818 w 2466109"/>
              <a:gd name="connsiteY20" fmla="*/ 2029691 h 3151910"/>
              <a:gd name="connsiteX21" fmla="*/ 1946564 w 2466109"/>
              <a:gd name="connsiteY21" fmla="*/ 2078182 h 3151910"/>
              <a:gd name="connsiteX22" fmla="*/ 1842655 w 2466109"/>
              <a:gd name="connsiteY22" fmla="*/ 2085110 h 3151910"/>
              <a:gd name="connsiteX23" fmla="*/ 1731818 w 2466109"/>
              <a:gd name="connsiteY23" fmla="*/ 2078182 h 3151910"/>
              <a:gd name="connsiteX24" fmla="*/ 1704109 w 2466109"/>
              <a:gd name="connsiteY24" fmla="*/ 1967346 h 3151910"/>
              <a:gd name="connsiteX25" fmla="*/ 1711036 w 2466109"/>
              <a:gd name="connsiteY25" fmla="*/ 1905000 h 3151910"/>
              <a:gd name="connsiteX26" fmla="*/ 1870364 w 2466109"/>
              <a:gd name="connsiteY26" fmla="*/ 1877291 h 3151910"/>
              <a:gd name="connsiteX27" fmla="*/ 1918855 w 2466109"/>
              <a:gd name="connsiteY27" fmla="*/ 1911928 h 3151910"/>
              <a:gd name="connsiteX28" fmla="*/ 2029691 w 2466109"/>
              <a:gd name="connsiteY28" fmla="*/ 1863437 h 3151910"/>
              <a:gd name="connsiteX29" fmla="*/ 1960418 w 2466109"/>
              <a:gd name="connsiteY29" fmla="*/ 1814946 h 3151910"/>
              <a:gd name="connsiteX30" fmla="*/ 1946564 w 2466109"/>
              <a:gd name="connsiteY30" fmla="*/ 1738746 h 3151910"/>
              <a:gd name="connsiteX31" fmla="*/ 1787236 w 2466109"/>
              <a:gd name="connsiteY31" fmla="*/ 1683328 h 3151910"/>
              <a:gd name="connsiteX32" fmla="*/ 1731818 w 2466109"/>
              <a:gd name="connsiteY32" fmla="*/ 1614055 h 3151910"/>
              <a:gd name="connsiteX33" fmla="*/ 1697182 w 2466109"/>
              <a:gd name="connsiteY33" fmla="*/ 1530928 h 3151910"/>
              <a:gd name="connsiteX34" fmla="*/ 1614055 w 2466109"/>
              <a:gd name="connsiteY34" fmla="*/ 1475510 h 3151910"/>
              <a:gd name="connsiteX35" fmla="*/ 1586346 w 2466109"/>
              <a:gd name="connsiteY35" fmla="*/ 1399310 h 3151910"/>
              <a:gd name="connsiteX36" fmla="*/ 1537855 w 2466109"/>
              <a:gd name="connsiteY36" fmla="*/ 1385455 h 3151910"/>
              <a:gd name="connsiteX37" fmla="*/ 1468582 w 2466109"/>
              <a:gd name="connsiteY37" fmla="*/ 1440873 h 3151910"/>
              <a:gd name="connsiteX38" fmla="*/ 1399309 w 2466109"/>
              <a:gd name="connsiteY38" fmla="*/ 1489364 h 3151910"/>
              <a:gd name="connsiteX39" fmla="*/ 1371600 w 2466109"/>
              <a:gd name="connsiteY39" fmla="*/ 1530928 h 3151910"/>
              <a:gd name="connsiteX40" fmla="*/ 1309255 w 2466109"/>
              <a:gd name="connsiteY40" fmla="*/ 1620982 h 3151910"/>
              <a:gd name="connsiteX41" fmla="*/ 1274618 w 2466109"/>
              <a:gd name="connsiteY41" fmla="*/ 1676400 h 3151910"/>
              <a:gd name="connsiteX42" fmla="*/ 1281546 w 2466109"/>
              <a:gd name="connsiteY42" fmla="*/ 1738746 h 3151910"/>
              <a:gd name="connsiteX43" fmla="*/ 1295400 w 2466109"/>
              <a:gd name="connsiteY43" fmla="*/ 1773382 h 3151910"/>
              <a:gd name="connsiteX44" fmla="*/ 1371600 w 2466109"/>
              <a:gd name="connsiteY44" fmla="*/ 1794164 h 3151910"/>
              <a:gd name="connsiteX45" fmla="*/ 1364673 w 2466109"/>
              <a:gd name="connsiteY45" fmla="*/ 1724891 h 3151910"/>
              <a:gd name="connsiteX46" fmla="*/ 1364673 w 2466109"/>
              <a:gd name="connsiteY46" fmla="*/ 1724891 h 3151910"/>
              <a:gd name="connsiteX47" fmla="*/ 1427018 w 2466109"/>
              <a:gd name="connsiteY47" fmla="*/ 1641764 h 3151910"/>
              <a:gd name="connsiteX48" fmla="*/ 1517073 w 2466109"/>
              <a:gd name="connsiteY48" fmla="*/ 1600200 h 3151910"/>
              <a:gd name="connsiteX49" fmla="*/ 1586346 w 2466109"/>
              <a:gd name="connsiteY49" fmla="*/ 1648691 h 3151910"/>
              <a:gd name="connsiteX50" fmla="*/ 1607127 w 2466109"/>
              <a:gd name="connsiteY50" fmla="*/ 1669473 h 3151910"/>
              <a:gd name="connsiteX51" fmla="*/ 1655618 w 2466109"/>
              <a:gd name="connsiteY51" fmla="*/ 1745673 h 3151910"/>
              <a:gd name="connsiteX52" fmla="*/ 1648691 w 2466109"/>
              <a:gd name="connsiteY52" fmla="*/ 1794164 h 3151910"/>
              <a:gd name="connsiteX53" fmla="*/ 1669473 w 2466109"/>
              <a:gd name="connsiteY53" fmla="*/ 1849582 h 3151910"/>
              <a:gd name="connsiteX54" fmla="*/ 1669473 w 2466109"/>
              <a:gd name="connsiteY54" fmla="*/ 1953491 h 3151910"/>
              <a:gd name="connsiteX55" fmla="*/ 1627909 w 2466109"/>
              <a:gd name="connsiteY55" fmla="*/ 1974273 h 3151910"/>
              <a:gd name="connsiteX56" fmla="*/ 1676400 w 2466109"/>
              <a:gd name="connsiteY56" fmla="*/ 2209800 h 3151910"/>
              <a:gd name="connsiteX57" fmla="*/ 1676400 w 2466109"/>
              <a:gd name="connsiteY57" fmla="*/ 2279073 h 3151910"/>
              <a:gd name="connsiteX58" fmla="*/ 1524000 w 2466109"/>
              <a:gd name="connsiteY58" fmla="*/ 2382982 h 3151910"/>
              <a:gd name="connsiteX59" fmla="*/ 1468582 w 2466109"/>
              <a:gd name="connsiteY59" fmla="*/ 2382982 h 3151910"/>
              <a:gd name="connsiteX60" fmla="*/ 1413164 w 2466109"/>
              <a:gd name="connsiteY60" fmla="*/ 2306782 h 3151910"/>
              <a:gd name="connsiteX61" fmla="*/ 1371600 w 2466109"/>
              <a:gd name="connsiteY61" fmla="*/ 2341419 h 3151910"/>
              <a:gd name="connsiteX62" fmla="*/ 1295400 w 2466109"/>
              <a:gd name="connsiteY62" fmla="*/ 2396837 h 3151910"/>
              <a:gd name="connsiteX63" fmla="*/ 1295400 w 2466109"/>
              <a:gd name="connsiteY63" fmla="*/ 2452255 h 3151910"/>
              <a:gd name="connsiteX64" fmla="*/ 1295400 w 2466109"/>
              <a:gd name="connsiteY64" fmla="*/ 2535382 h 3151910"/>
              <a:gd name="connsiteX65" fmla="*/ 1302327 w 2466109"/>
              <a:gd name="connsiteY65" fmla="*/ 2632364 h 3151910"/>
              <a:gd name="connsiteX66" fmla="*/ 1406236 w 2466109"/>
              <a:gd name="connsiteY66" fmla="*/ 2632364 h 3151910"/>
              <a:gd name="connsiteX67" fmla="*/ 1427018 w 2466109"/>
              <a:gd name="connsiteY67" fmla="*/ 2667000 h 3151910"/>
              <a:gd name="connsiteX68" fmla="*/ 1413164 w 2466109"/>
              <a:gd name="connsiteY68" fmla="*/ 2916382 h 3151910"/>
              <a:gd name="connsiteX69" fmla="*/ 1212273 w 2466109"/>
              <a:gd name="connsiteY69" fmla="*/ 2874819 h 3151910"/>
              <a:gd name="connsiteX70" fmla="*/ 1177636 w 2466109"/>
              <a:gd name="connsiteY70" fmla="*/ 2750128 h 3151910"/>
              <a:gd name="connsiteX71" fmla="*/ 1170709 w 2466109"/>
              <a:gd name="connsiteY71" fmla="*/ 2660073 h 3151910"/>
              <a:gd name="connsiteX72" fmla="*/ 1143000 w 2466109"/>
              <a:gd name="connsiteY72" fmla="*/ 2604655 h 3151910"/>
              <a:gd name="connsiteX73" fmla="*/ 1149927 w 2466109"/>
              <a:gd name="connsiteY73" fmla="*/ 2563091 h 3151910"/>
              <a:gd name="connsiteX74" fmla="*/ 1066800 w 2466109"/>
              <a:gd name="connsiteY74" fmla="*/ 2473037 h 3151910"/>
              <a:gd name="connsiteX75" fmla="*/ 1004455 w 2466109"/>
              <a:gd name="connsiteY75" fmla="*/ 2521528 h 3151910"/>
              <a:gd name="connsiteX76" fmla="*/ 921327 w 2466109"/>
              <a:gd name="connsiteY76" fmla="*/ 2459182 h 3151910"/>
              <a:gd name="connsiteX77" fmla="*/ 838200 w 2466109"/>
              <a:gd name="connsiteY77" fmla="*/ 2549237 h 3151910"/>
              <a:gd name="connsiteX78" fmla="*/ 755073 w 2466109"/>
              <a:gd name="connsiteY78" fmla="*/ 2521528 h 3151910"/>
              <a:gd name="connsiteX79" fmla="*/ 741218 w 2466109"/>
              <a:gd name="connsiteY79" fmla="*/ 2576946 h 3151910"/>
              <a:gd name="connsiteX80" fmla="*/ 796636 w 2466109"/>
              <a:gd name="connsiteY80" fmla="*/ 2653146 h 3151910"/>
              <a:gd name="connsiteX81" fmla="*/ 928255 w 2466109"/>
              <a:gd name="connsiteY81" fmla="*/ 2722419 h 3151910"/>
              <a:gd name="connsiteX82" fmla="*/ 914400 w 2466109"/>
              <a:gd name="connsiteY82" fmla="*/ 2812473 h 3151910"/>
              <a:gd name="connsiteX83" fmla="*/ 1032164 w 2466109"/>
              <a:gd name="connsiteY83" fmla="*/ 2992582 h 3151910"/>
              <a:gd name="connsiteX84" fmla="*/ 1032164 w 2466109"/>
              <a:gd name="connsiteY84" fmla="*/ 3151910 h 3151910"/>
              <a:gd name="connsiteX85" fmla="*/ 713509 w 2466109"/>
              <a:gd name="connsiteY85" fmla="*/ 3131128 h 3151910"/>
              <a:gd name="connsiteX86" fmla="*/ 602673 w 2466109"/>
              <a:gd name="connsiteY86" fmla="*/ 3089564 h 3151910"/>
              <a:gd name="connsiteX87" fmla="*/ 401782 w 2466109"/>
              <a:gd name="connsiteY87" fmla="*/ 3103419 h 3151910"/>
              <a:gd name="connsiteX88" fmla="*/ 332509 w 2466109"/>
              <a:gd name="connsiteY88" fmla="*/ 3103419 h 3151910"/>
              <a:gd name="connsiteX89" fmla="*/ 311727 w 2466109"/>
              <a:gd name="connsiteY89" fmla="*/ 2826328 h 3151910"/>
              <a:gd name="connsiteX90" fmla="*/ 311727 w 2466109"/>
              <a:gd name="connsiteY90" fmla="*/ 2777837 h 3151910"/>
              <a:gd name="connsiteX91" fmla="*/ 408709 w 2466109"/>
              <a:gd name="connsiteY91" fmla="*/ 2743200 h 3151910"/>
              <a:gd name="connsiteX92" fmla="*/ 471055 w 2466109"/>
              <a:gd name="connsiteY92" fmla="*/ 2639291 h 3151910"/>
              <a:gd name="connsiteX93" fmla="*/ 477982 w 2466109"/>
              <a:gd name="connsiteY93" fmla="*/ 2563091 h 3151910"/>
              <a:gd name="connsiteX94" fmla="*/ 512618 w 2466109"/>
              <a:gd name="connsiteY94" fmla="*/ 2493819 h 3151910"/>
              <a:gd name="connsiteX95" fmla="*/ 644236 w 2466109"/>
              <a:gd name="connsiteY95" fmla="*/ 2459182 h 3151910"/>
              <a:gd name="connsiteX96" fmla="*/ 630382 w 2466109"/>
              <a:gd name="connsiteY96" fmla="*/ 2341419 h 3151910"/>
              <a:gd name="connsiteX97" fmla="*/ 609600 w 2466109"/>
              <a:gd name="connsiteY97" fmla="*/ 2292928 h 3151910"/>
              <a:gd name="connsiteX98" fmla="*/ 602673 w 2466109"/>
              <a:gd name="connsiteY98" fmla="*/ 2202873 h 3151910"/>
              <a:gd name="connsiteX99" fmla="*/ 512618 w 2466109"/>
              <a:gd name="connsiteY99" fmla="*/ 2272146 h 3151910"/>
              <a:gd name="connsiteX100" fmla="*/ 519546 w 2466109"/>
              <a:gd name="connsiteY100" fmla="*/ 2369128 h 3151910"/>
              <a:gd name="connsiteX101" fmla="*/ 505691 w 2466109"/>
              <a:gd name="connsiteY101" fmla="*/ 2403764 h 3151910"/>
              <a:gd name="connsiteX102" fmla="*/ 394855 w 2466109"/>
              <a:gd name="connsiteY102" fmla="*/ 2389910 h 3151910"/>
              <a:gd name="connsiteX103" fmla="*/ 394855 w 2466109"/>
              <a:gd name="connsiteY103" fmla="*/ 2389910 h 3151910"/>
              <a:gd name="connsiteX104" fmla="*/ 367146 w 2466109"/>
              <a:gd name="connsiteY104" fmla="*/ 2507673 h 3151910"/>
              <a:gd name="connsiteX105" fmla="*/ 304800 w 2466109"/>
              <a:gd name="connsiteY105" fmla="*/ 2500746 h 3151910"/>
              <a:gd name="connsiteX106" fmla="*/ 249382 w 2466109"/>
              <a:gd name="connsiteY106" fmla="*/ 2791691 h 3151910"/>
              <a:gd name="connsiteX107" fmla="*/ 159327 w 2466109"/>
              <a:gd name="connsiteY107" fmla="*/ 2812473 h 3151910"/>
              <a:gd name="connsiteX108" fmla="*/ 41564 w 2466109"/>
              <a:gd name="connsiteY108" fmla="*/ 2667000 h 3151910"/>
              <a:gd name="connsiteX109" fmla="*/ 0 w 2466109"/>
              <a:gd name="connsiteY109" fmla="*/ 2452255 h 3151910"/>
              <a:gd name="connsiteX110" fmla="*/ 152400 w 2466109"/>
              <a:gd name="connsiteY110" fmla="*/ 2105891 h 3151910"/>
              <a:gd name="connsiteX111" fmla="*/ 193964 w 2466109"/>
              <a:gd name="connsiteY111" fmla="*/ 1932710 h 3151910"/>
              <a:gd name="connsiteX112" fmla="*/ 228600 w 2466109"/>
              <a:gd name="connsiteY112" fmla="*/ 1925782 h 3151910"/>
              <a:gd name="connsiteX113" fmla="*/ 284018 w 2466109"/>
              <a:gd name="connsiteY113" fmla="*/ 1891146 h 3151910"/>
              <a:gd name="connsiteX114" fmla="*/ 339436 w 2466109"/>
              <a:gd name="connsiteY114" fmla="*/ 1821873 h 3151910"/>
              <a:gd name="connsiteX115" fmla="*/ 401782 w 2466109"/>
              <a:gd name="connsiteY115" fmla="*/ 1766455 h 3151910"/>
              <a:gd name="connsiteX116" fmla="*/ 512618 w 2466109"/>
              <a:gd name="connsiteY116" fmla="*/ 1724891 h 3151910"/>
              <a:gd name="connsiteX117" fmla="*/ 609600 w 2466109"/>
              <a:gd name="connsiteY117" fmla="*/ 1738746 h 3151910"/>
              <a:gd name="connsiteX118" fmla="*/ 637309 w 2466109"/>
              <a:gd name="connsiteY118" fmla="*/ 1828800 h 3151910"/>
              <a:gd name="connsiteX119" fmla="*/ 678873 w 2466109"/>
              <a:gd name="connsiteY119" fmla="*/ 1925782 h 3151910"/>
              <a:gd name="connsiteX120" fmla="*/ 671946 w 2466109"/>
              <a:gd name="connsiteY120" fmla="*/ 1981200 h 3151910"/>
              <a:gd name="connsiteX121" fmla="*/ 588818 w 2466109"/>
              <a:gd name="connsiteY121" fmla="*/ 1988128 h 3151910"/>
              <a:gd name="connsiteX122" fmla="*/ 526473 w 2466109"/>
              <a:gd name="connsiteY122" fmla="*/ 1939637 h 3151910"/>
              <a:gd name="connsiteX123" fmla="*/ 457200 w 2466109"/>
              <a:gd name="connsiteY123" fmla="*/ 1995055 h 3151910"/>
              <a:gd name="connsiteX124" fmla="*/ 394855 w 2466109"/>
              <a:gd name="connsiteY124" fmla="*/ 2036619 h 3151910"/>
              <a:gd name="connsiteX125" fmla="*/ 457200 w 2466109"/>
              <a:gd name="connsiteY125" fmla="*/ 2140528 h 3151910"/>
              <a:gd name="connsiteX126" fmla="*/ 512618 w 2466109"/>
              <a:gd name="connsiteY126" fmla="*/ 2126673 h 3151910"/>
              <a:gd name="connsiteX127" fmla="*/ 568036 w 2466109"/>
              <a:gd name="connsiteY127" fmla="*/ 2036619 h 3151910"/>
              <a:gd name="connsiteX128" fmla="*/ 713509 w 2466109"/>
              <a:gd name="connsiteY128" fmla="*/ 2126673 h 3151910"/>
              <a:gd name="connsiteX129" fmla="*/ 817418 w 2466109"/>
              <a:gd name="connsiteY129" fmla="*/ 2119746 h 3151910"/>
              <a:gd name="connsiteX130" fmla="*/ 872836 w 2466109"/>
              <a:gd name="connsiteY130" fmla="*/ 1995055 h 3151910"/>
              <a:gd name="connsiteX131" fmla="*/ 810491 w 2466109"/>
              <a:gd name="connsiteY131" fmla="*/ 1967346 h 3151910"/>
              <a:gd name="connsiteX132" fmla="*/ 768927 w 2466109"/>
              <a:gd name="connsiteY132" fmla="*/ 1898073 h 3151910"/>
              <a:gd name="connsiteX133" fmla="*/ 824346 w 2466109"/>
              <a:gd name="connsiteY133" fmla="*/ 1787237 h 3151910"/>
              <a:gd name="connsiteX134" fmla="*/ 838200 w 2466109"/>
              <a:gd name="connsiteY134" fmla="*/ 1634837 h 3151910"/>
              <a:gd name="connsiteX135" fmla="*/ 789709 w 2466109"/>
              <a:gd name="connsiteY135" fmla="*/ 1496291 h 3151910"/>
              <a:gd name="connsiteX136" fmla="*/ 852055 w 2466109"/>
              <a:gd name="connsiteY136" fmla="*/ 1427019 h 3151910"/>
              <a:gd name="connsiteX137" fmla="*/ 852055 w 2466109"/>
              <a:gd name="connsiteY137" fmla="*/ 1427019 h 3151910"/>
              <a:gd name="connsiteX138" fmla="*/ 921327 w 2466109"/>
              <a:gd name="connsiteY138" fmla="*/ 1475510 h 3151910"/>
              <a:gd name="connsiteX139" fmla="*/ 1004455 w 2466109"/>
              <a:gd name="connsiteY139" fmla="*/ 1420091 h 3151910"/>
              <a:gd name="connsiteX140" fmla="*/ 1066800 w 2466109"/>
              <a:gd name="connsiteY140" fmla="*/ 1454728 h 3151910"/>
              <a:gd name="connsiteX141" fmla="*/ 1205346 w 2466109"/>
              <a:gd name="connsiteY141" fmla="*/ 1350819 h 3151910"/>
              <a:gd name="connsiteX142" fmla="*/ 1073727 w 2466109"/>
              <a:gd name="connsiteY142" fmla="*/ 1316182 h 3151910"/>
              <a:gd name="connsiteX143" fmla="*/ 983673 w 2466109"/>
              <a:gd name="connsiteY143" fmla="*/ 1336964 h 3151910"/>
              <a:gd name="connsiteX144" fmla="*/ 955964 w 2466109"/>
              <a:gd name="connsiteY144" fmla="*/ 1267691 h 3151910"/>
              <a:gd name="connsiteX145" fmla="*/ 990600 w 2466109"/>
              <a:gd name="connsiteY145" fmla="*/ 1184564 h 3151910"/>
              <a:gd name="connsiteX146" fmla="*/ 1032164 w 2466109"/>
              <a:gd name="connsiteY146" fmla="*/ 1115291 h 3151910"/>
              <a:gd name="connsiteX147" fmla="*/ 1108364 w 2466109"/>
              <a:gd name="connsiteY147" fmla="*/ 1108364 h 3151910"/>
              <a:gd name="connsiteX148" fmla="*/ 1094509 w 2466109"/>
              <a:gd name="connsiteY148" fmla="*/ 1066800 h 3151910"/>
              <a:gd name="connsiteX149" fmla="*/ 1032164 w 2466109"/>
              <a:gd name="connsiteY149" fmla="*/ 1052946 h 3151910"/>
              <a:gd name="connsiteX150" fmla="*/ 969818 w 2466109"/>
              <a:gd name="connsiteY150" fmla="*/ 921328 h 3151910"/>
              <a:gd name="connsiteX151" fmla="*/ 1011382 w 2466109"/>
              <a:gd name="connsiteY151" fmla="*/ 858982 h 3151910"/>
              <a:gd name="connsiteX152" fmla="*/ 1136073 w 2466109"/>
              <a:gd name="connsiteY152" fmla="*/ 845128 h 3151910"/>
              <a:gd name="connsiteX153" fmla="*/ 1205346 w 2466109"/>
              <a:gd name="connsiteY153" fmla="*/ 762000 h 3151910"/>
              <a:gd name="connsiteX154" fmla="*/ 1295400 w 2466109"/>
              <a:gd name="connsiteY154" fmla="*/ 872837 h 3151910"/>
              <a:gd name="connsiteX155" fmla="*/ 1364673 w 2466109"/>
              <a:gd name="connsiteY155" fmla="*/ 914400 h 3151910"/>
              <a:gd name="connsiteX156" fmla="*/ 1378527 w 2466109"/>
              <a:gd name="connsiteY156" fmla="*/ 949037 h 3151910"/>
              <a:gd name="connsiteX157" fmla="*/ 1489364 w 2466109"/>
              <a:gd name="connsiteY157" fmla="*/ 879764 h 3151910"/>
              <a:gd name="connsiteX158" fmla="*/ 1468582 w 2466109"/>
              <a:gd name="connsiteY158" fmla="*/ 755073 h 3151910"/>
              <a:gd name="connsiteX159" fmla="*/ 1468582 w 2466109"/>
              <a:gd name="connsiteY159" fmla="*/ 706582 h 3151910"/>
              <a:gd name="connsiteX160" fmla="*/ 1496291 w 2466109"/>
              <a:gd name="connsiteY160" fmla="*/ 637310 h 3151910"/>
              <a:gd name="connsiteX161" fmla="*/ 1510146 w 2466109"/>
              <a:gd name="connsiteY161" fmla="*/ 595746 h 3151910"/>
              <a:gd name="connsiteX162" fmla="*/ 1385455 w 2466109"/>
              <a:gd name="connsiteY162" fmla="*/ 533400 h 3151910"/>
              <a:gd name="connsiteX163" fmla="*/ 1330036 w 2466109"/>
              <a:gd name="connsiteY163" fmla="*/ 491837 h 3151910"/>
              <a:gd name="connsiteX164" fmla="*/ 1336964 w 2466109"/>
              <a:gd name="connsiteY164" fmla="*/ 408710 h 3151910"/>
              <a:gd name="connsiteX165" fmla="*/ 1288473 w 2466109"/>
              <a:gd name="connsiteY165" fmla="*/ 360219 h 3151910"/>
              <a:gd name="connsiteX166" fmla="*/ 1226127 w 2466109"/>
              <a:gd name="connsiteY166" fmla="*/ 415637 h 3151910"/>
              <a:gd name="connsiteX167" fmla="*/ 1226127 w 2466109"/>
              <a:gd name="connsiteY167" fmla="*/ 429491 h 3151910"/>
              <a:gd name="connsiteX168" fmla="*/ 1226127 w 2466109"/>
              <a:gd name="connsiteY168" fmla="*/ 429491 h 3151910"/>
              <a:gd name="connsiteX169" fmla="*/ 1226127 w 2466109"/>
              <a:gd name="connsiteY169" fmla="*/ 429491 h 3151910"/>
              <a:gd name="connsiteX170" fmla="*/ 1129146 w 2466109"/>
              <a:gd name="connsiteY170" fmla="*/ 284019 h 315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2466109" h="3151910">
                <a:moveTo>
                  <a:pt x="1129146" y="284019"/>
                </a:moveTo>
                <a:lnTo>
                  <a:pt x="1316182" y="152400"/>
                </a:lnTo>
                <a:lnTo>
                  <a:pt x="1447800" y="110837"/>
                </a:lnTo>
                <a:lnTo>
                  <a:pt x="1704109" y="20782"/>
                </a:lnTo>
                <a:lnTo>
                  <a:pt x="1787236" y="0"/>
                </a:lnTo>
                <a:lnTo>
                  <a:pt x="1939636" y="152400"/>
                </a:lnTo>
                <a:lnTo>
                  <a:pt x="2078182" y="318655"/>
                </a:lnTo>
                <a:lnTo>
                  <a:pt x="2182091" y="290946"/>
                </a:lnTo>
                <a:lnTo>
                  <a:pt x="2355273" y="526473"/>
                </a:lnTo>
                <a:lnTo>
                  <a:pt x="2466109" y="1018310"/>
                </a:lnTo>
                <a:lnTo>
                  <a:pt x="2376055" y="1447800"/>
                </a:lnTo>
                <a:lnTo>
                  <a:pt x="2258291" y="1433946"/>
                </a:lnTo>
                <a:lnTo>
                  <a:pt x="2216727" y="1468582"/>
                </a:lnTo>
                <a:lnTo>
                  <a:pt x="2140527" y="1461655"/>
                </a:lnTo>
                <a:lnTo>
                  <a:pt x="2105891" y="1489364"/>
                </a:lnTo>
                <a:lnTo>
                  <a:pt x="2223655" y="1655619"/>
                </a:lnTo>
                <a:lnTo>
                  <a:pt x="2168236" y="1814946"/>
                </a:lnTo>
                <a:lnTo>
                  <a:pt x="2140527" y="1759528"/>
                </a:lnTo>
                <a:lnTo>
                  <a:pt x="2078182" y="1898073"/>
                </a:lnTo>
                <a:lnTo>
                  <a:pt x="2154382" y="1995055"/>
                </a:lnTo>
                <a:lnTo>
                  <a:pt x="2112818" y="2029691"/>
                </a:lnTo>
                <a:lnTo>
                  <a:pt x="1946564" y="2078182"/>
                </a:lnTo>
                <a:lnTo>
                  <a:pt x="1842655" y="2085110"/>
                </a:lnTo>
                <a:lnTo>
                  <a:pt x="1731818" y="2078182"/>
                </a:lnTo>
                <a:lnTo>
                  <a:pt x="1704109" y="1967346"/>
                </a:lnTo>
                <a:lnTo>
                  <a:pt x="1711036" y="1905000"/>
                </a:lnTo>
                <a:lnTo>
                  <a:pt x="1870364" y="1877291"/>
                </a:lnTo>
                <a:lnTo>
                  <a:pt x="1918855" y="1911928"/>
                </a:lnTo>
                <a:lnTo>
                  <a:pt x="2029691" y="1863437"/>
                </a:lnTo>
                <a:lnTo>
                  <a:pt x="1960418" y="1814946"/>
                </a:lnTo>
                <a:lnTo>
                  <a:pt x="1946564" y="1738746"/>
                </a:lnTo>
                <a:lnTo>
                  <a:pt x="1787236" y="1683328"/>
                </a:lnTo>
                <a:lnTo>
                  <a:pt x="1731818" y="1614055"/>
                </a:lnTo>
                <a:lnTo>
                  <a:pt x="1697182" y="1530928"/>
                </a:lnTo>
                <a:lnTo>
                  <a:pt x="1614055" y="1475510"/>
                </a:lnTo>
                <a:lnTo>
                  <a:pt x="1586346" y="1399310"/>
                </a:lnTo>
                <a:lnTo>
                  <a:pt x="1537855" y="1385455"/>
                </a:lnTo>
                <a:lnTo>
                  <a:pt x="1468582" y="1440873"/>
                </a:lnTo>
                <a:lnTo>
                  <a:pt x="1399309" y="1489364"/>
                </a:lnTo>
                <a:lnTo>
                  <a:pt x="1371600" y="1530928"/>
                </a:lnTo>
                <a:lnTo>
                  <a:pt x="1309255" y="1620982"/>
                </a:lnTo>
                <a:lnTo>
                  <a:pt x="1274618" y="1676400"/>
                </a:lnTo>
                <a:lnTo>
                  <a:pt x="1281546" y="1738746"/>
                </a:lnTo>
                <a:lnTo>
                  <a:pt x="1295400" y="1773382"/>
                </a:lnTo>
                <a:lnTo>
                  <a:pt x="1371600" y="1794164"/>
                </a:lnTo>
                <a:lnTo>
                  <a:pt x="1364673" y="1724891"/>
                </a:lnTo>
                <a:lnTo>
                  <a:pt x="1364673" y="1724891"/>
                </a:lnTo>
                <a:lnTo>
                  <a:pt x="1427018" y="1641764"/>
                </a:lnTo>
                <a:lnTo>
                  <a:pt x="1517073" y="1600200"/>
                </a:lnTo>
                <a:lnTo>
                  <a:pt x="1586346" y="1648691"/>
                </a:lnTo>
                <a:lnTo>
                  <a:pt x="1607127" y="1669473"/>
                </a:lnTo>
                <a:lnTo>
                  <a:pt x="1655618" y="1745673"/>
                </a:lnTo>
                <a:lnTo>
                  <a:pt x="1648691" y="1794164"/>
                </a:lnTo>
                <a:lnTo>
                  <a:pt x="1669473" y="1849582"/>
                </a:lnTo>
                <a:lnTo>
                  <a:pt x="1669473" y="1953491"/>
                </a:lnTo>
                <a:lnTo>
                  <a:pt x="1627909" y="1974273"/>
                </a:lnTo>
                <a:lnTo>
                  <a:pt x="1676400" y="2209800"/>
                </a:lnTo>
                <a:lnTo>
                  <a:pt x="1676400" y="2279073"/>
                </a:lnTo>
                <a:lnTo>
                  <a:pt x="1524000" y="2382982"/>
                </a:lnTo>
                <a:lnTo>
                  <a:pt x="1468582" y="2382982"/>
                </a:lnTo>
                <a:lnTo>
                  <a:pt x="1413164" y="2306782"/>
                </a:lnTo>
                <a:lnTo>
                  <a:pt x="1371600" y="2341419"/>
                </a:lnTo>
                <a:lnTo>
                  <a:pt x="1295400" y="2396837"/>
                </a:lnTo>
                <a:lnTo>
                  <a:pt x="1295400" y="2452255"/>
                </a:lnTo>
                <a:lnTo>
                  <a:pt x="1295400" y="2535382"/>
                </a:lnTo>
                <a:lnTo>
                  <a:pt x="1302327" y="2632364"/>
                </a:lnTo>
                <a:lnTo>
                  <a:pt x="1406236" y="2632364"/>
                </a:lnTo>
                <a:lnTo>
                  <a:pt x="1427018" y="2667000"/>
                </a:lnTo>
                <a:lnTo>
                  <a:pt x="1413164" y="2916382"/>
                </a:lnTo>
                <a:lnTo>
                  <a:pt x="1212273" y="2874819"/>
                </a:lnTo>
                <a:lnTo>
                  <a:pt x="1177636" y="2750128"/>
                </a:lnTo>
                <a:lnTo>
                  <a:pt x="1170709" y="2660073"/>
                </a:lnTo>
                <a:lnTo>
                  <a:pt x="1143000" y="2604655"/>
                </a:lnTo>
                <a:lnTo>
                  <a:pt x="1149927" y="2563091"/>
                </a:lnTo>
                <a:lnTo>
                  <a:pt x="1066800" y="2473037"/>
                </a:lnTo>
                <a:lnTo>
                  <a:pt x="1004455" y="2521528"/>
                </a:lnTo>
                <a:lnTo>
                  <a:pt x="921327" y="2459182"/>
                </a:lnTo>
                <a:lnTo>
                  <a:pt x="838200" y="2549237"/>
                </a:lnTo>
                <a:lnTo>
                  <a:pt x="755073" y="2521528"/>
                </a:lnTo>
                <a:lnTo>
                  <a:pt x="741218" y="2576946"/>
                </a:lnTo>
                <a:lnTo>
                  <a:pt x="796636" y="2653146"/>
                </a:lnTo>
                <a:lnTo>
                  <a:pt x="928255" y="2722419"/>
                </a:lnTo>
                <a:lnTo>
                  <a:pt x="914400" y="2812473"/>
                </a:lnTo>
                <a:lnTo>
                  <a:pt x="1032164" y="2992582"/>
                </a:lnTo>
                <a:lnTo>
                  <a:pt x="1032164" y="3151910"/>
                </a:lnTo>
                <a:lnTo>
                  <a:pt x="713509" y="3131128"/>
                </a:lnTo>
                <a:lnTo>
                  <a:pt x="602673" y="3089564"/>
                </a:lnTo>
                <a:lnTo>
                  <a:pt x="401782" y="3103419"/>
                </a:lnTo>
                <a:lnTo>
                  <a:pt x="332509" y="3103419"/>
                </a:lnTo>
                <a:lnTo>
                  <a:pt x="311727" y="2826328"/>
                </a:lnTo>
                <a:lnTo>
                  <a:pt x="311727" y="2777837"/>
                </a:lnTo>
                <a:lnTo>
                  <a:pt x="408709" y="2743200"/>
                </a:lnTo>
                <a:lnTo>
                  <a:pt x="471055" y="2639291"/>
                </a:lnTo>
                <a:lnTo>
                  <a:pt x="477982" y="2563091"/>
                </a:lnTo>
                <a:lnTo>
                  <a:pt x="512618" y="2493819"/>
                </a:lnTo>
                <a:lnTo>
                  <a:pt x="644236" y="2459182"/>
                </a:lnTo>
                <a:lnTo>
                  <a:pt x="630382" y="2341419"/>
                </a:lnTo>
                <a:lnTo>
                  <a:pt x="609600" y="2292928"/>
                </a:lnTo>
                <a:lnTo>
                  <a:pt x="602673" y="2202873"/>
                </a:lnTo>
                <a:lnTo>
                  <a:pt x="512618" y="2272146"/>
                </a:lnTo>
                <a:lnTo>
                  <a:pt x="519546" y="2369128"/>
                </a:lnTo>
                <a:lnTo>
                  <a:pt x="505691" y="2403764"/>
                </a:lnTo>
                <a:lnTo>
                  <a:pt x="394855" y="2389910"/>
                </a:lnTo>
                <a:lnTo>
                  <a:pt x="394855" y="2389910"/>
                </a:lnTo>
                <a:lnTo>
                  <a:pt x="367146" y="2507673"/>
                </a:lnTo>
                <a:lnTo>
                  <a:pt x="304800" y="2500746"/>
                </a:lnTo>
                <a:lnTo>
                  <a:pt x="249382" y="2791691"/>
                </a:lnTo>
                <a:lnTo>
                  <a:pt x="159327" y="2812473"/>
                </a:lnTo>
                <a:lnTo>
                  <a:pt x="41564" y="2667000"/>
                </a:lnTo>
                <a:lnTo>
                  <a:pt x="0" y="2452255"/>
                </a:lnTo>
                <a:lnTo>
                  <a:pt x="152400" y="2105891"/>
                </a:lnTo>
                <a:lnTo>
                  <a:pt x="193964" y="1932710"/>
                </a:lnTo>
                <a:lnTo>
                  <a:pt x="228600" y="1925782"/>
                </a:lnTo>
                <a:lnTo>
                  <a:pt x="284018" y="1891146"/>
                </a:lnTo>
                <a:lnTo>
                  <a:pt x="339436" y="1821873"/>
                </a:lnTo>
                <a:lnTo>
                  <a:pt x="401782" y="1766455"/>
                </a:lnTo>
                <a:lnTo>
                  <a:pt x="512618" y="1724891"/>
                </a:lnTo>
                <a:lnTo>
                  <a:pt x="609600" y="1738746"/>
                </a:lnTo>
                <a:lnTo>
                  <a:pt x="637309" y="1828800"/>
                </a:lnTo>
                <a:lnTo>
                  <a:pt x="678873" y="1925782"/>
                </a:lnTo>
                <a:lnTo>
                  <a:pt x="671946" y="1981200"/>
                </a:lnTo>
                <a:lnTo>
                  <a:pt x="588818" y="1988128"/>
                </a:lnTo>
                <a:lnTo>
                  <a:pt x="526473" y="1939637"/>
                </a:lnTo>
                <a:lnTo>
                  <a:pt x="457200" y="1995055"/>
                </a:lnTo>
                <a:lnTo>
                  <a:pt x="394855" y="2036619"/>
                </a:lnTo>
                <a:lnTo>
                  <a:pt x="457200" y="2140528"/>
                </a:lnTo>
                <a:lnTo>
                  <a:pt x="512618" y="2126673"/>
                </a:lnTo>
                <a:lnTo>
                  <a:pt x="568036" y="2036619"/>
                </a:lnTo>
                <a:lnTo>
                  <a:pt x="713509" y="2126673"/>
                </a:lnTo>
                <a:lnTo>
                  <a:pt x="817418" y="2119746"/>
                </a:lnTo>
                <a:lnTo>
                  <a:pt x="872836" y="1995055"/>
                </a:lnTo>
                <a:lnTo>
                  <a:pt x="810491" y="1967346"/>
                </a:lnTo>
                <a:lnTo>
                  <a:pt x="768927" y="1898073"/>
                </a:lnTo>
                <a:lnTo>
                  <a:pt x="824346" y="1787237"/>
                </a:lnTo>
                <a:lnTo>
                  <a:pt x="838200" y="1634837"/>
                </a:lnTo>
                <a:lnTo>
                  <a:pt x="789709" y="1496291"/>
                </a:lnTo>
                <a:lnTo>
                  <a:pt x="852055" y="1427019"/>
                </a:lnTo>
                <a:lnTo>
                  <a:pt x="852055" y="1427019"/>
                </a:lnTo>
                <a:lnTo>
                  <a:pt x="921327" y="1475510"/>
                </a:lnTo>
                <a:lnTo>
                  <a:pt x="1004455" y="1420091"/>
                </a:lnTo>
                <a:lnTo>
                  <a:pt x="1066800" y="1454728"/>
                </a:lnTo>
                <a:lnTo>
                  <a:pt x="1205346" y="1350819"/>
                </a:lnTo>
                <a:lnTo>
                  <a:pt x="1073727" y="1316182"/>
                </a:lnTo>
                <a:lnTo>
                  <a:pt x="983673" y="1336964"/>
                </a:lnTo>
                <a:lnTo>
                  <a:pt x="955964" y="1267691"/>
                </a:lnTo>
                <a:lnTo>
                  <a:pt x="990600" y="1184564"/>
                </a:lnTo>
                <a:lnTo>
                  <a:pt x="1032164" y="1115291"/>
                </a:lnTo>
                <a:lnTo>
                  <a:pt x="1108364" y="1108364"/>
                </a:lnTo>
                <a:lnTo>
                  <a:pt x="1094509" y="1066800"/>
                </a:lnTo>
                <a:lnTo>
                  <a:pt x="1032164" y="1052946"/>
                </a:lnTo>
                <a:lnTo>
                  <a:pt x="969818" y="921328"/>
                </a:lnTo>
                <a:lnTo>
                  <a:pt x="1011382" y="858982"/>
                </a:lnTo>
                <a:lnTo>
                  <a:pt x="1136073" y="845128"/>
                </a:lnTo>
                <a:lnTo>
                  <a:pt x="1205346" y="762000"/>
                </a:lnTo>
                <a:lnTo>
                  <a:pt x="1295400" y="872837"/>
                </a:lnTo>
                <a:lnTo>
                  <a:pt x="1364673" y="914400"/>
                </a:lnTo>
                <a:lnTo>
                  <a:pt x="1378527" y="949037"/>
                </a:lnTo>
                <a:lnTo>
                  <a:pt x="1489364" y="879764"/>
                </a:lnTo>
                <a:lnTo>
                  <a:pt x="1468582" y="755073"/>
                </a:lnTo>
                <a:lnTo>
                  <a:pt x="1468582" y="706582"/>
                </a:lnTo>
                <a:lnTo>
                  <a:pt x="1496291" y="637310"/>
                </a:lnTo>
                <a:lnTo>
                  <a:pt x="1510146" y="595746"/>
                </a:lnTo>
                <a:lnTo>
                  <a:pt x="1385455" y="533400"/>
                </a:lnTo>
                <a:lnTo>
                  <a:pt x="1330036" y="491837"/>
                </a:lnTo>
                <a:lnTo>
                  <a:pt x="1336964" y="408710"/>
                </a:lnTo>
                <a:lnTo>
                  <a:pt x="1288473" y="360219"/>
                </a:lnTo>
                <a:cubicBezTo>
                  <a:pt x="1227492" y="383086"/>
                  <a:pt x="1233665" y="362877"/>
                  <a:pt x="1226127" y="415637"/>
                </a:cubicBezTo>
                <a:cubicBezTo>
                  <a:pt x="1225474" y="420209"/>
                  <a:pt x="1226127" y="424873"/>
                  <a:pt x="1226127" y="429491"/>
                </a:cubicBezTo>
                <a:lnTo>
                  <a:pt x="1226127" y="429491"/>
                </a:lnTo>
                <a:lnTo>
                  <a:pt x="1226127" y="429491"/>
                </a:lnTo>
                <a:lnTo>
                  <a:pt x="1129146" y="284019"/>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5562600" y="1905000"/>
            <a:ext cx="2819400" cy="3352800"/>
          </a:xfrm>
          <a:custGeom>
            <a:avLst/>
            <a:gdLst>
              <a:gd name="connsiteX0" fmla="*/ 1129146 w 2466109"/>
              <a:gd name="connsiteY0" fmla="*/ 284019 h 3151910"/>
              <a:gd name="connsiteX1" fmla="*/ 1316182 w 2466109"/>
              <a:gd name="connsiteY1" fmla="*/ 152400 h 3151910"/>
              <a:gd name="connsiteX2" fmla="*/ 1447800 w 2466109"/>
              <a:gd name="connsiteY2" fmla="*/ 110837 h 3151910"/>
              <a:gd name="connsiteX3" fmla="*/ 1704109 w 2466109"/>
              <a:gd name="connsiteY3" fmla="*/ 20782 h 3151910"/>
              <a:gd name="connsiteX4" fmla="*/ 1787236 w 2466109"/>
              <a:gd name="connsiteY4" fmla="*/ 0 h 3151910"/>
              <a:gd name="connsiteX5" fmla="*/ 1939636 w 2466109"/>
              <a:gd name="connsiteY5" fmla="*/ 152400 h 3151910"/>
              <a:gd name="connsiteX6" fmla="*/ 2078182 w 2466109"/>
              <a:gd name="connsiteY6" fmla="*/ 318655 h 3151910"/>
              <a:gd name="connsiteX7" fmla="*/ 2182091 w 2466109"/>
              <a:gd name="connsiteY7" fmla="*/ 290946 h 3151910"/>
              <a:gd name="connsiteX8" fmla="*/ 2355273 w 2466109"/>
              <a:gd name="connsiteY8" fmla="*/ 526473 h 3151910"/>
              <a:gd name="connsiteX9" fmla="*/ 2466109 w 2466109"/>
              <a:gd name="connsiteY9" fmla="*/ 1018310 h 3151910"/>
              <a:gd name="connsiteX10" fmla="*/ 2376055 w 2466109"/>
              <a:gd name="connsiteY10" fmla="*/ 1447800 h 3151910"/>
              <a:gd name="connsiteX11" fmla="*/ 2258291 w 2466109"/>
              <a:gd name="connsiteY11" fmla="*/ 1433946 h 3151910"/>
              <a:gd name="connsiteX12" fmla="*/ 2216727 w 2466109"/>
              <a:gd name="connsiteY12" fmla="*/ 1468582 h 3151910"/>
              <a:gd name="connsiteX13" fmla="*/ 2140527 w 2466109"/>
              <a:gd name="connsiteY13" fmla="*/ 1461655 h 3151910"/>
              <a:gd name="connsiteX14" fmla="*/ 2105891 w 2466109"/>
              <a:gd name="connsiteY14" fmla="*/ 1489364 h 3151910"/>
              <a:gd name="connsiteX15" fmla="*/ 2223655 w 2466109"/>
              <a:gd name="connsiteY15" fmla="*/ 1655619 h 3151910"/>
              <a:gd name="connsiteX16" fmla="*/ 2168236 w 2466109"/>
              <a:gd name="connsiteY16" fmla="*/ 1814946 h 3151910"/>
              <a:gd name="connsiteX17" fmla="*/ 2140527 w 2466109"/>
              <a:gd name="connsiteY17" fmla="*/ 1759528 h 3151910"/>
              <a:gd name="connsiteX18" fmla="*/ 2078182 w 2466109"/>
              <a:gd name="connsiteY18" fmla="*/ 1898073 h 3151910"/>
              <a:gd name="connsiteX19" fmla="*/ 2154382 w 2466109"/>
              <a:gd name="connsiteY19" fmla="*/ 1995055 h 3151910"/>
              <a:gd name="connsiteX20" fmla="*/ 2112818 w 2466109"/>
              <a:gd name="connsiteY20" fmla="*/ 2029691 h 3151910"/>
              <a:gd name="connsiteX21" fmla="*/ 1946564 w 2466109"/>
              <a:gd name="connsiteY21" fmla="*/ 2078182 h 3151910"/>
              <a:gd name="connsiteX22" fmla="*/ 1842655 w 2466109"/>
              <a:gd name="connsiteY22" fmla="*/ 2085110 h 3151910"/>
              <a:gd name="connsiteX23" fmla="*/ 1731818 w 2466109"/>
              <a:gd name="connsiteY23" fmla="*/ 2078182 h 3151910"/>
              <a:gd name="connsiteX24" fmla="*/ 1704109 w 2466109"/>
              <a:gd name="connsiteY24" fmla="*/ 1967346 h 3151910"/>
              <a:gd name="connsiteX25" fmla="*/ 1711036 w 2466109"/>
              <a:gd name="connsiteY25" fmla="*/ 1905000 h 3151910"/>
              <a:gd name="connsiteX26" fmla="*/ 1870364 w 2466109"/>
              <a:gd name="connsiteY26" fmla="*/ 1877291 h 3151910"/>
              <a:gd name="connsiteX27" fmla="*/ 1918855 w 2466109"/>
              <a:gd name="connsiteY27" fmla="*/ 1911928 h 3151910"/>
              <a:gd name="connsiteX28" fmla="*/ 2029691 w 2466109"/>
              <a:gd name="connsiteY28" fmla="*/ 1863437 h 3151910"/>
              <a:gd name="connsiteX29" fmla="*/ 1960418 w 2466109"/>
              <a:gd name="connsiteY29" fmla="*/ 1814946 h 3151910"/>
              <a:gd name="connsiteX30" fmla="*/ 1946564 w 2466109"/>
              <a:gd name="connsiteY30" fmla="*/ 1738746 h 3151910"/>
              <a:gd name="connsiteX31" fmla="*/ 1787236 w 2466109"/>
              <a:gd name="connsiteY31" fmla="*/ 1683328 h 3151910"/>
              <a:gd name="connsiteX32" fmla="*/ 1731818 w 2466109"/>
              <a:gd name="connsiteY32" fmla="*/ 1614055 h 3151910"/>
              <a:gd name="connsiteX33" fmla="*/ 1697182 w 2466109"/>
              <a:gd name="connsiteY33" fmla="*/ 1530928 h 3151910"/>
              <a:gd name="connsiteX34" fmla="*/ 1614055 w 2466109"/>
              <a:gd name="connsiteY34" fmla="*/ 1475510 h 3151910"/>
              <a:gd name="connsiteX35" fmla="*/ 1586346 w 2466109"/>
              <a:gd name="connsiteY35" fmla="*/ 1399310 h 3151910"/>
              <a:gd name="connsiteX36" fmla="*/ 1537855 w 2466109"/>
              <a:gd name="connsiteY36" fmla="*/ 1385455 h 3151910"/>
              <a:gd name="connsiteX37" fmla="*/ 1468582 w 2466109"/>
              <a:gd name="connsiteY37" fmla="*/ 1440873 h 3151910"/>
              <a:gd name="connsiteX38" fmla="*/ 1399309 w 2466109"/>
              <a:gd name="connsiteY38" fmla="*/ 1489364 h 3151910"/>
              <a:gd name="connsiteX39" fmla="*/ 1371600 w 2466109"/>
              <a:gd name="connsiteY39" fmla="*/ 1530928 h 3151910"/>
              <a:gd name="connsiteX40" fmla="*/ 1309255 w 2466109"/>
              <a:gd name="connsiteY40" fmla="*/ 1620982 h 3151910"/>
              <a:gd name="connsiteX41" fmla="*/ 1274618 w 2466109"/>
              <a:gd name="connsiteY41" fmla="*/ 1676400 h 3151910"/>
              <a:gd name="connsiteX42" fmla="*/ 1281546 w 2466109"/>
              <a:gd name="connsiteY42" fmla="*/ 1738746 h 3151910"/>
              <a:gd name="connsiteX43" fmla="*/ 1295400 w 2466109"/>
              <a:gd name="connsiteY43" fmla="*/ 1773382 h 3151910"/>
              <a:gd name="connsiteX44" fmla="*/ 1371600 w 2466109"/>
              <a:gd name="connsiteY44" fmla="*/ 1794164 h 3151910"/>
              <a:gd name="connsiteX45" fmla="*/ 1364673 w 2466109"/>
              <a:gd name="connsiteY45" fmla="*/ 1724891 h 3151910"/>
              <a:gd name="connsiteX46" fmla="*/ 1364673 w 2466109"/>
              <a:gd name="connsiteY46" fmla="*/ 1724891 h 3151910"/>
              <a:gd name="connsiteX47" fmla="*/ 1427018 w 2466109"/>
              <a:gd name="connsiteY47" fmla="*/ 1641764 h 3151910"/>
              <a:gd name="connsiteX48" fmla="*/ 1517073 w 2466109"/>
              <a:gd name="connsiteY48" fmla="*/ 1600200 h 3151910"/>
              <a:gd name="connsiteX49" fmla="*/ 1586346 w 2466109"/>
              <a:gd name="connsiteY49" fmla="*/ 1648691 h 3151910"/>
              <a:gd name="connsiteX50" fmla="*/ 1607127 w 2466109"/>
              <a:gd name="connsiteY50" fmla="*/ 1669473 h 3151910"/>
              <a:gd name="connsiteX51" fmla="*/ 1655618 w 2466109"/>
              <a:gd name="connsiteY51" fmla="*/ 1745673 h 3151910"/>
              <a:gd name="connsiteX52" fmla="*/ 1648691 w 2466109"/>
              <a:gd name="connsiteY52" fmla="*/ 1794164 h 3151910"/>
              <a:gd name="connsiteX53" fmla="*/ 1669473 w 2466109"/>
              <a:gd name="connsiteY53" fmla="*/ 1849582 h 3151910"/>
              <a:gd name="connsiteX54" fmla="*/ 1669473 w 2466109"/>
              <a:gd name="connsiteY54" fmla="*/ 1953491 h 3151910"/>
              <a:gd name="connsiteX55" fmla="*/ 1627909 w 2466109"/>
              <a:gd name="connsiteY55" fmla="*/ 1974273 h 3151910"/>
              <a:gd name="connsiteX56" fmla="*/ 1676400 w 2466109"/>
              <a:gd name="connsiteY56" fmla="*/ 2209800 h 3151910"/>
              <a:gd name="connsiteX57" fmla="*/ 1676400 w 2466109"/>
              <a:gd name="connsiteY57" fmla="*/ 2279073 h 3151910"/>
              <a:gd name="connsiteX58" fmla="*/ 1524000 w 2466109"/>
              <a:gd name="connsiteY58" fmla="*/ 2382982 h 3151910"/>
              <a:gd name="connsiteX59" fmla="*/ 1468582 w 2466109"/>
              <a:gd name="connsiteY59" fmla="*/ 2382982 h 3151910"/>
              <a:gd name="connsiteX60" fmla="*/ 1413164 w 2466109"/>
              <a:gd name="connsiteY60" fmla="*/ 2306782 h 3151910"/>
              <a:gd name="connsiteX61" fmla="*/ 1371600 w 2466109"/>
              <a:gd name="connsiteY61" fmla="*/ 2341419 h 3151910"/>
              <a:gd name="connsiteX62" fmla="*/ 1295400 w 2466109"/>
              <a:gd name="connsiteY62" fmla="*/ 2396837 h 3151910"/>
              <a:gd name="connsiteX63" fmla="*/ 1295400 w 2466109"/>
              <a:gd name="connsiteY63" fmla="*/ 2452255 h 3151910"/>
              <a:gd name="connsiteX64" fmla="*/ 1295400 w 2466109"/>
              <a:gd name="connsiteY64" fmla="*/ 2535382 h 3151910"/>
              <a:gd name="connsiteX65" fmla="*/ 1302327 w 2466109"/>
              <a:gd name="connsiteY65" fmla="*/ 2632364 h 3151910"/>
              <a:gd name="connsiteX66" fmla="*/ 1406236 w 2466109"/>
              <a:gd name="connsiteY66" fmla="*/ 2632364 h 3151910"/>
              <a:gd name="connsiteX67" fmla="*/ 1427018 w 2466109"/>
              <a:gd name="connsiteY67" fmla="*/ 2667000 h 3151910"/>
              <a:gd name="connsiteX68" fmla="*/ 1413164 w 2466109"/>
              <a:gd name="connsiteY68" fmla="*/ 2916382 h 3151910"/>
              <a:gd name="connsiteX69" fmla="*/ 1212273 w 2466109"/>
              <a:gd name="connsiteY69" fmla="*/ 2874819 h 3151910"/>
              <a:gd name="connsiteX70" fmla="*/ 1177636 w 2466109"/>
              <a:gd name="connsiteY70" fmla="*/ 2750128 h 3151910"/>
              <a:gd name="connsiteX71" fmla="*/ 1170709 w 2466109"/>
              <a:gd name="connsiteY71" fmla="*/ 2660073 h 3151910"/>
              <a:gd name="connsiteX72" fmla="*/ 1143000 w 2466109"/>
              <a:gd name="connsiteY72" fmla="*/ 2604655 h 3151910"/>
              <a:gd name="connsiteX73" fmla="*/ 1149927 w 2466109"/>
              <a:gd name="connsiteY73" fmla="*/ 2563091 h 3151910"/>
              <a:gd name="connsiteX74" fmla="*/ 1066800 w 2466109"/>
              <a:gd name="connsiteY74" fmla="*/ 2473037 h 3151910"/>
              <a:gd name="connsiteX75" fmla="*/ 1004455 w 2466109"/>
              <a:gd name="connsiteY75" fmla="*/ 2521528 h 3151910"/>
              <a:gd name="connsiteX76" fmla="*/ 921327 w 2466109"/>
              <a:gd name="connsiteY76" fmla="*/ 2459182 h 3151910"/>
              <a:gd name="connsiteX77" fmla="*/ 838200 w 2466109"/>
              <a:gd name="connsiteY77" fmla="*/ 2549237 h 3151910"/>
              <a:gd name="connsiteX78" fmla="*/ 755073 w 2466109"/>
              <a:gd name="connsiteY78" fmla="*/ 2521528 h 3151910"/>
              <a:gd name="connsiteX79" fmla="*/ 741218 w 2466109"/>
              <a:gd name="connsiteY79" fmla="*/ 2576946 h 3151910"/>
              <a:gd name="connsiteX80" fmla="*/ 796636 w 2466109"/>
              <a:gd name="connsiteY80" fmla="*/ 2653146 h 3151910"/>
              <a:gd name="connsiteX81" fmla="*/ 928255 w 2466109"/>
              <a:gd name="connsiteY81" fmla="*/ 2722419 h 3151910"/>
              <a:gd name="connsiteX82" fmla="*/ 914400 w 2466109"/>
              <a:gd name="connsiteY82" fmla="*/ 2812473 h 3151910"/>
              <a:gd name="connsiteX83" fmla="*/ 1032164 w 2466109"/>
              <a:gd name="connsiteY83" fmla="*/ 2992582 h 3151910"/>
              <a:gd name="connsiteX84" fmla="*/ 1032164 w 2466109"/>
              <a:gd name="connsiteY84" fmla="*/ 3151910 h 3151910"/>
              <a:gd name="connsiteX85" fmla="*/ 713509 w 2466109"/>
              <a:gd name="connsiteY85" fmla="*/ 3131128 h 3151910"/>
              <a:gd name="connsiteX86" fmla="*/ 602673 w 2466109"/>
              <a:gd name="connsiteY86" fmla="*/ 3089564 h 3151910"/>
              <a:gd name="connsiteX87" fmla="*/ 401782 w 2466109"/>
              <a:gd name="connsiteY87" fmla="*/ 3103419 h 3151910"/>
              <a:gd name="connsiteX88" fmla="*/ 332509 w 2466109"/>
              <a:gd name="connsiteY88" fmla="*/ 3103419 h 3151910"/>
              <a:gd name="connsiteX89" fmla="*/ 311727 w 2466109"/>
              <a:gd name="connsiteY89" fmla="*/ 2826328 h 3151910"/>
              <a:gd name="connsiteX90" fmla="*/ 311727 w 2466109"/>
              <a:gd name="connsiteY90" fmla="*/ 2777837 h 3151910"/>
              <a:gd name="connsiteX91" fmla="*/ 408709 w 2466109"/>
              <a:gd name="connsiteY91" fmla="*/ 2743200 h 3151910"/>
              <a:gd name="connsiteX92" fmla="*/ 471055 w 2466109"/>
              <a:gd name="connsiteY92" fmla="*/ 2639291 h 3151910"/>
              <a:gd name="connsiteX93" fmla="*/ 477982 w 2466109"/>
              <a:gd name="connsiteY93" fmla="*/ 2563091 h 3151910"/>
              <a:gd name="connsiteX94" fmla="*/ 512618 w 2466109"/>
              <a:gd name="connsiteY94" fmla="*/ 2493819 h 3151910"/>
              <a:gd name="connsiteX95" fmla="*/ 644236 w 2466109"/>
              <a:gd name="connsiteY95" fmla="*/ 2459182 h 3151910"/>
              <a:gd name="connsiteX96" fmla="*/ 630382 w 2466109"/>
              <a:gd name="connsiteY96" fmla="*/ 2341419 h 3151910"/>
              <a:gd name="connsiteX97" fmla="*/ 609600 w 2466109"/>
              <a:gd name="connsiteY97" fmla="*/ 2292928 h 3151910"/>
              <a:gd name="connsiteX98" fmla="*/ 602673 w 2466109"/>
              <a:gd name="connsiteY98" fmla="*/ 2202873 h 3151910"/>
              <a:gd name="connsiteX99" fmla="*/ 512618 w 2466109"/>
              <a:gd name="connsiteY99" fmla="*/ 2272146 h 3151910"/>
              <a:gd name="connsiteX100" fmla="*/ 519546 w 2466109"/>
              <a:gd name="connsiteY100" fmla="*/ 2369128 h 3151910"/>
              <a:gd name="connsiteX101" fmla="*/ 505691 w 2466109"/>
              <a:gd name="connsiteY101" fmla="*/ 2403764 h 3151910"/>
              <a:gd name="connsiteX102" fmla="*/ 394855 w 2466109"/>
              <a:gd name="connsiteY102" fmla="*/ 2389910 h 3151910"/>
              <a:gd name="connsiteX103" fmla="*/ 394855 w 2466109"/>
              <a:gd name="connsiteY103" fmla="*/ 2389910 h 3151910"/>
              <a:gd name="connsiteX104" fmla="*/ 367146 w 2466109"/>
              <a:gd name="connsiteY104" fmla="*/ 2507673 h 3151910"/>
              <a:gd name="connsiteX105" fmla="*/ 304800 w 2466109"/>
              <a:gd name="connsiteY105" fmla="*/ 2500746 h 3151910"/>
              <a:gd name="connsiteX106" fmla="*/ 249382 w 2466109"/>
              <a:gd name="connsiteY106" fmla="*/ 2791691 h 3151910"/>
              <a:gd name="connsiteX107" fmla="*/ 159327 w 2466109"/>
              <a:gd name="connsiteY107" fmla="*/ 2812473 h 3151910"/>
              <a:gd name="connsiteX108" fmla="*/ 41564 w 2466109"/>
              <a:gd name="connsiteY108" fmla="*/ 2667000 h 3151910"/>
              <a:gd name="connsiteX109" fmla="*/ 0 w 2466109"/>
              <a:gd name="connsiteY109" fmla="*/ 2452255 h 3151910"/>
              <a:gd name="connsiteX110" fmla="*/ 152400 w 2466109"/>
              <a:gd name="connsiteY110" fmla="*/ 2105891 h 3151910"/>
              <a:gd name="connsiteX111" fmla="*/ 193964 w 2466109"/>
              <a:gd name="connsiteY111" fmla="*/ 1932710 h 3151910"/>
              <a:gd name="connsiteX112" fmla="*/ 228600 w 2466109"/>
              <a:gd name="connsiteY112" fmla="*/ 1925782 h 3151910"/>
              <a:gd name="connsiteX113" fmla="*/ 284018 w 2466109"/>
              <a:gd name="connsiteY113" fmla="*/ 1891146 h 3151910"/>
              <a:gd name="connsiteX114" fmla="*/ 339436 w 2466109"/>
              <a:gd name="connsiteY114" fmla="*/ 1821873 h 3151910"/>
              <a:gd name="connsiteX115" fmla="*/ 401782 w 2466109"/>
              <a:gd name="connsiteY115" fmla="*/ 1766455 h 3151910"/>
              <a:gd name="connsiteX116" fmla="*/ 512618 w 2466109"/>
              <a:gd name="connsiteY116" fmla="*/ 1724891 h 3151910"/>
              <a:gd name="connsiteX117" fmla="*/ 609600 w 2466109"/>
              <a:gd name="connsiteY117" fmla="*/ 1738746 h 3151910"/>
              <a:gd name="connsiteX118" fmla="*/ 637309 w 2466109"/>
              <a:gd name="connsiteY118" fmla="*/ 1828800 h 3151910"/>
              <a:gd name="connsiteX119" fmla="*/ 678873 w 2466109"/>
              <a:gd name="connsiteY119" fmla="*/ 1925782 h 3151910"/>
              <a:gd name="connsiteX120" fmla="*/ 671946 w 2466109"/>
              <a:gd name="connsiteY120" fmla="*/ 1981200 h 3151910"/>
              <a:gd name="connsiteX121" fmla="*/ 588818 w 2466109"/>
              <a:gd name="connsiteY121" fmla="*/ 1988128 h 3151910"/>
              <a:gd name="connsiteX122" fmla="*/ 526473 w 2466109"/>
              <a:gd name="connsiteY122" fmla="*/ 1939637 h 3151910"/>
              <a:gd name="connsiteX123" fmla="*/ 457200 w 2466109"/>
              <a:gd name="connsiteY123" fmla="*/ 1995055 h 3151910"/>
              <a:gd name="connsiteX124" fmla="*/ 394855 w 2466109"/>
              <a:gd name="connsiteY124" fmla="*/ 2036619 h 3151910"/>
              <a:gd name="connsiteX125" fmla="*/ 457200 w 2466109"/>
              <a:gd name="connsiteY125" fmla="*/ 2140528 h 3151910"/>
              <a:gd name="connsiteX126" fmla="*/ 512618 w 2466109"/>
              <a:gd name="connsiteY126" fmla="*/ 2126673 h 3151910"/>
              <a:gd name="connsiteX127" fmla="*/ 568036 w 2466109"/>
              <a:gd name="connsiteY127" fmla="*/ 2036619 h 3151910"/>
              <a:gd name="connsiteX128" fmla="*/ 713509 w 2466109"/>
              <a:gd name="connsiteY128" fmla="*/ 2126673 h 3151910"/>
              <a:gd name="connsiteX129" fmla="*/ 817418 w 2466109"/>
              <a:gd name="connsiteY129" fmla="*/ 2119746 h 3151910"/>
              <a:gd name="connsiteX130" fmla="*/ 872836 w 2466109"/>
              <a:gd name="connsiteY130" fmla="*/ 1995055 h 3151910"/>
              <a:gd name="connsiteX131" fmla="*/ 810491 w 2466109"/>
              <a:gd name="connsiteY131" fmla="*/ 1967346 h 3151910"/>
              <a:gd name="connsiteX132" fmla="*/ 768927 w 2466109"/>
              <a:gd name="connsiteY132" fmla="*/ 1898073 h 3151910"/>
              <a:gd name="connsiteX133" fmla="*/ 824346 w 2466109"/>
              <a:gd name="connsiteY133" fmla="*/ 1787237 h 3151910"/>
              <a:gd name="connsiteX134" fmla="*/ 838200 w 2466109"/>
              <a:gd name="connsiteY134" fmla="*/ 1634837 h 3151910"/>
              <a:gd name="connsiteX135" fmla="*/ 789709 w 2466109"/>
              <a:gd name="connsiteY135" fmla="*/ 1496291 h 3151910"/>
              <a:gd name="connsiteX136" fmla="*/ 852055 w 2466109"/>
              <a:gd name="connsiteY136" fmla="*/ 1427019 h 3151910"/>
              <a:gd name="connsiteX137" fmla="*/ 852055 w 2466109"/>
              <a:gd name="connsiteY137" fmla="*/ 1427019 h 3151910"/>
              <a:gd name="connsiteX138" fmla="*/ 921327 w 2466109"/>
              <a:gd name="connsiteY138" fmla="*/ 1475510 h 3151910"/>
              <a:gd name="connsiteX139" fmla="*/ 1004455 w 2466109"/>
              <a:gd name="connsiteY139" fmla="*/ 1420091 h 3151910"/>
              <a:gd name="connsiteX140" fmla="*/ 1066800 w 2466109"/>
              <a:gd name="connsiteY140" fmla="*/ 1454728 h 3151910"/>
              <a:gd name="connsiteX141" fmla="*/ 1205346 w 2466109"/>
              <a:gd name="connsiteY141" fmla="*/ 1350819 h 3151910"/>
              <a:gd name="connsiteX142" fmla="*/ 1073727 w 2466109"/>
              <a:gd name="connsiteY142" fmla="*/ 1316182 h 3151910"/>
              <a:gd name="connsiteX143" fmla="*/ 983673 w 2466109"/>
              <a:gd name="connsiteY143" fmla="*/ 1336964 h 3151910"/>
              <a:gd name="connsiteX144" fmla="*/ 955964 w 2466109"/>
              <a:gd name="connsiteY144" fmla="*/ 1267691 h 3151910"/>
              <a:gd name="connsiteX145" fmla="*/ 990600 w 2466109"/>
              <a:gd name="connsiteY145" fmla="*/ 1184564 h 3151910"/>
              <a:gd name="connsiteX146" fmla="*/ 1032164 w 2466109"/>
              <a:gd name="connsiteY146" fmla="*/ 1115291 h 3151910"/>
              <a:gd name="connsiteX147" fmla="*/ 1108364 w 2466109"/>
              <a:gd name="connsiteY147" fmla="*/ 1108364 h 3151910"/>
              <a:gd name="connsiteX148" fmla="*/ 1094509 w 2466109"/>
              <a:gd name="connsiteY148" fmla="*/ 1066800 h 3151910"/>
              <a:gd name="connsiteX149" fmla="*/ 1032164 w 2466109"/>
              <a:gd name="connsiteY149" fmla="*/ 1052946 h 3151910"/>
              <a:gd name="connsiteX150" fmla="*/ 969818 w 2466109"/>
              <a:gd name="connsiteY150" fmla="*/ 921328 h 3151910"/>
              <a:gd name="connsiteX151" fmla="*/ 1011382 w 2466109"/>
              <a:gd name="connsiteY151" fmla="*/ 858982 h 3151910"/>
              <a:gd name="connsiteX152" fmla="*/ 1136073 w 2466109"/>
              <a:gd name="connsiteY152" fmla="*/ 845128 h 3151910"/>
              <a:gd name="connsiteX153" fmla="*/ 1205346 w 2466109"/>
              <a:gd name="connsiteY153" fmla="*/ 762000 h 3151910"/>
              <a:gd name="connsiteX154" fmla="*/ 1295400 w 2466109"/>
              <a:gd name="connsiteY154" fmla="*/ 872837 h 3151910"/>
              <a:gd name="connsiteX155" fmla="*/ 1364673 w 2466109"/>
              <a:gd name="connsiteY155" fmla="*/ 914400 h 3151910"/>
              <a:gd name="connsiteX156" fmla="*/ 1378527 w 2466109"/>
              <a:gd name="connsiteY156" fmla="*/ 949037 h 3151910"/>
              <a:gd name="connsiteX157" fmla="*/ 1489364 w 2466109"/>
              <a:gd name="connsiteY157" fmla="*/ 879764 h 3151910"/>
              <a:gd name="connsiteX158" fmla="*/ 1468582 w 2466109"/>
              <a:gd name="connsiteY158" fmla="*/ 755073 h 3151910"/>
              <a:gd name="connsiteX159" fmla="*/ 1468582 w 2466109"/>
              <a:gd name="connsiteY159" fmla="*/ 706582 h 3151910"/>
              <a:gd name="connsiteX160" fmla="*/ 1496291 w 2466109"/>
              <a:gd name="connsiteY160" fmla="*/ 637310 h 3151910"/>
              <a:gd name="connsiteX161" fmla="*/ 1510146 w 2466109"/>
              <a:gd name="connsiteY161" fmla="*/ 595746 h 3151910"/>
              <a:gd name="connsiteX162" fmla="*/ 1385455 w 2466109"/>
              <a:gd name="connsiteY162" fmla="*/ 533400 h 3151910"/>
              <a:gd name="connsiteX163" fmla="*/ 1330036 w 2466109"/>
              <a:gd name="connsiteY163" fmla="*/ 491837 h 3151910"/>
              <a:gd name="connsiteX164" fmla="*/ 1336964 w 2466109"/>
              <a:gd name="connsiteY164" fmla="*/ 408710 h 3151910"/>
              <a:gd name="connsiteX165" fmla="*/ 1288473 w 2466109"/>
              <a:gd name="connsiteY165" fmla="*/ 360219 h 3151910"/>
              <a:gd name="connsiteX166" fmla="*/ 1226127 w 2466109"/>
              <a:gd name="connsiteY166" fmla="*/ 415637 h 3151910"/>
              <a:gd name="connsiteX167" fmla="*/ 1226127 w 2466109"/>
              <a:gd name="connsiteY167" fmla="*/ 429491 h 3151910"/>
              <a:gd name="connsiteX168" fmla="*/ 1226127 w 2466109"/>
              <a:gd name="connsiteY168" fmla="*/ 429491 h 3151910"/>
              <a:gd name="connsiteX169" fmla="*/ 1226127 w 2466109"/>
              <a:gd name="connsiteY169" fmla="*/ 429491 h 3151910"/>
              <a:gd name="connsiteX170" fmla="*/ 1129146 w 2466109"/>
              <a:gd name="connsiteY170" fmla="*/ 284019 h 315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2466109" h="3151910">
                <a:moveTo>
                  <a:pt x="1129146" y="284019"/>
                </a:moveTo>
                <a:lnTo>
                  <a:pt x="1316182" y="152400"/>
                </a:lnTo>
                <a:lnTo>
                  <a:pt x="1447800" y="110837"/>
                </a:lnTo>
                <a:lnTo>
                  <a:pt x="1704109" y="20782"/>
                </a:lnTo>
                <a:lnTo>
                  <a:pt x="1787236" y="0"/>
                </a:lnTo>
                <a:lnTo>
                  <a:pt x="1939636" y="152400"/>
                </a:lnTo>
                <a:lnTo>
                  <a:pt x="2078182" y="318655"/>
                </a:lnTo>
                <a:lnTo>
                  <a:pt x="2182091" y="290946"/>
                </a:lnTo>
                <a:lnTo>
                  <a:pt x="2355273" y="526473"/>
                </a:lnTo>
                <a:lnTo>
                  <a:pt x="2466109" y="1018310"/>
                </a:lnTo>
                <a:lnTo>
                  <a:pt x="2376055" y="1447800"/>
                </a:lnTo>
                <a:lnTo>
                  <a:pt x="2258291" y="1433946"/>
                </a:lnTo>
                <a:lnTo>
                  <a:pt x="2216727" y="1468582"/>
                </a:lnTo>
                <a:lnTo>
                  <a:pt x="2140527" y="1461655"/>
                </a:lnTo>
                <a:lnTo>
                  <a:pt x="2105891" y="1489364"/>
                </a:lnTo>
                <a:lnTo>
                  <a:pt x="2223655" y="1655619"/>
                </a:lnTo>
                <a:lnTo>
                  <a:pt x="2168236" y="1814946"/>
                </a:lnTo>
                <a:lnTo>
                  <a:pt x="2140527" y="1759528"/>
                </a:lnTo>
                <a:lnTo>
                  <a:pt x="2078182" y="1898073"/>
                </a:lnTo>
                <a:lnTo>
                  <a:pt x="2154382" y="1995055"/>
                </a:lnTo>
                <a:lnTo>
                  <a:pt x="2112818" y="2029691"/>
                </a:lnTo>
                <a:lnTo>
                  <a:pt x="1946564" y="2078182"/>
                </a:lnTo>
                <a:lnTo>
                  <a:pt x="1842655" y="2085110"/>
                </a:lnTo>
                <a:lnTo>
                  <a:pt x="1731818" y="2078182"/>
                </a:lnTo>
                <a:lnTo>
                  <a:pt x="1704109" y="1967346"/>
                </a:lnTo>
                <a:lnTo>
                  <a:pt x="1711036" y="1905000"/>
                </a:lnTo>
                <a:lnTo>
                  <a:pt x="1870364" y="1877291"/>
                </a:lnTo>
                <a:lnTo>
                  <a:pt x="1918855" y="1911928"/>
                </a:lnTo>
                <a:lnTo>
                  <a:pt x="2029691" y="1863437"/>
                </a:lnTo>
                <a:lnTo>
                  <a:pt x="1960418" y="1814946"/>
                </a:lnTo>
                <a:lnTo>
                  <a:pt x="1946564" y="1738746"/>
                </a:lnTo>
                <a:lnTo>
                  <a:pt x="1787236" y="1683328"/>
                </a:lnTo>
                <a:lnTo>
                  <a:pt x="1731818" y="1614055"/>
                </a:lnTo>
                <a:lnTo>
                  <a:pt x="1697182" y="1530928"/>
                </a:lnTo>
                <a:lnTo>
                  <a:pt x="1614055" y="1475510"/>
                </a:lnTo>
                <a:lnTo>
                  <a:pt x="1586346" y="1399310"/>
                </a:lnTo>
                <a:lnTo>
                  <a:pt x="1537855" y="1385455"/>
                </a:lnTo>
                <a:lnTo>
                  <a:pt x="1468582" y="1440873"/>
                </a:lnTo>
                <a:lnTo>
                  <a:pt x="1399309" y="1489364"/>
                </a:lnTo>
                <a:lnTo>
                  <a:pt x="1371600" y="1530928"/>
                </a:lnTo>
                <a:lnTo>
                  <a:pt x="1309255" y="1620982"/>
                </a:lnTo>
                <a:lnTo>
                  <a:pt x="1274618" y="1676400"/>
                </a:lnTo>
                <a:lnTo>
                  <a:pt x="1281546" y="1738746"/>
                </a:lnTo>
                <a:lnTo>
                  <a:pt x="1295400" y="1773382"/>
                </a:lnTo>
                <a:lnTo>
                  <a:pt x="1371600" y="1794164"/>
                </a:lnTo>
                <a:lnTo>
                  <a:pt x="1364673" y="1724891"/>
                </a:lnTo>
                <a:lnTo>
                  <a:pt x="1364673" y="1724891"/>
                </a:lnTo>
                <a:lnTo>
                  <a:pt x="1427018" y="1641764"/>
                </a:lnTo>
                <a:lnTo>
                  <a:pt x="1517073" y="1600200"/>
                </a:lnTo>
                <a:lnTo>
                  <a:pt x="1586346" y="1648691"/>
                </a:lnTo>
                <a:lnTo>
                  <a:pt x="1607127" y="1669473"/>
                </a:lnTo>
                <a:lnTo>
                  <a:pt x="1655618" y="1745673"/>
                </a:lnTo>
                <a:lnTo>
                  <a:pt x="1648691" y="1794164"/>
                </a:lnTo>
                <a:lnTo>
                  <a:pt x="1669473" y="1849582"/>
                </a:lnTo>
                <a:lnTo>
                  <a:pt x="1669473" y="1953491"/>
                </a:lnTo>
                <a:lnTo>
                  <a:pt x="1627909" y="1974273"/>
                </a:lnTo>
                <a:lnTo>
                  <a:pt x="1676400" y="2209800"/>
                </a:lnTo>
                <a:lnTo>
                  <a:pt x="1676400" y="2279073"/>
                </a:lnTo>
                <a:lnTo>
                  <a:pt x="1524000" y="2382982"/>
                </a:lnTo>
                <a:lnTo>
                  <a:pt x="1468582" y="2382982"/>
                </a:lnTo>
                <a:lnTo>
                  <a:pt x="1413164" y="2306782"/>
                </a:lnTo>
                <a:lnTo>
                  <a:pt x="1371600" y="2341419"/>
                </a:lnTo>
                <a:lnTo>
                  <a:pt x="1295400" y="2396837"/>
                </a:lnTo>
                <a:lnTo>
                  <a:pt x="1295400" y="2452255"/>
                </a:lnTo>
                <a:lnTo>
                  <a:pt x="1295400" y="2535382"/>
                </a:lnTo>
                <a:lnTo>
                  <a:pt x="1302327" y="2632364"/>
                </a:lnTo>
                <a:lnTo>
                  <a:pt x="1406236" y="2632364"/>
                </a:lnTo>
                <a:lnTo>
                  <a:pt x="1427018" y="2667000"/>
                </a:lnTo>
                <a:lnTo>
                  <a:pt x="1413164" y="2916382"/>
                </a:lnTo>
                <a:lnTo>
                  <a:pt x="1212273" y="2874819"/>
                </a:lnTo>
                <a:lnTo>
                  <a:pt x="1177636" y="2750128"/>
                </a:lnTo>
                <a:lnTo>
                  <a:pt x="1170709" y="2660073"/>
                </a:lnTo>
                <a:lnTo>
                  <a:pt x="1143000" y="2604655"/>
                </a:lnTo>
                <a:lnTo>
                  <a:pt x="1149927" y="2563091"/>
                </a:lnTo>
                <a:lnTo>
                  <a:pt x="1066800" y="2473037"/>
                </a:lnTo>
                <a:lnTo>
                  <a:pt x="1004455" y="2521528"/>
                </a:lnTo>
                <a:lnTo>
                  <a:pt x="921327" y="2459182"/>
                </a:lnTo>
                <a:lnTo>
                  <a:pt x="838200" y="2549237"/>
                </a:lnTo>
                <a:lnTo>
                  <a:pt x="755073" y="2521528"/>
                </a:lnTo>
                <a:lnTo>
                  <a:pt x="741218" y="2576946"/>
                </a:lnTo>
                <a:lnTo>
                  <a:pt x="796636" y="2653146"/>
                </a:lnTo>
                <a:lnTo>
                  <a:pt x="928255" y="2722419"/>
                </a:lnTo>
                <a:lnTo>
                  <a:pt x="914400" y="2812473"/>
                </a:lnTo>
                <a:lnTo>
                  <a:pt x="1032164" y="2992582"/>
                </a:lnTo>
                <a:lnTo>
                  <a:pt x="1032164" y="3151910"/>
                </a:lnTo>
                <a:lnTo>
                  <a:pt x="713509" y="3131128"/>
                </a:lnTo>
                <a:lnTo>
                  <a:pt x="602673" y="3089564"/>
                </a:lnTo>
                <a:lnTo>
                  <a:pt x="401782" y="3103419"/>
                </a:lnTo>
                <a:lnTo>
                  <a:pt x="332509" y="3103419"/>
                </a:lnTo>
                <a:lnTo>
                  <a:pt x="311727" y="2826328"/>
                </a:lnTo>
                <a:lnTo>
                  <a:pt x="311727" y="2777837"/>
                </a:lnTo>
                <a:lnTo>
                  <a:pt x="408709" y="2743200"/>
                </a:lnTo>
                <a:lnTo>
                  <a:pt x="471055" y="2639291"/>
                </a:lnTo>
                <a:lnTo>
                  <a:pt x="477982" y="2563091"/>
                </a:lnTo>
                <a:lnTo>
                  <a:pt x="512618" y="2493819"/>
                </a:lnTo>
                <a:lnTo>
                  <a:pt x="644236" y="2459182"/>
                </a:lnTo>
                <a:lnTo>
                  <a:pt x="630382" y="2341419"/>
                </a:lnTo>
                <a:lnTo>
                  <a:pt x="609600" y="2292928"/>
                </a:lnTo>
                <a:lnTo>
                  <a:pt x="602673" y="2202873"/>
                </a:lnTo>
                <a:lnTo>
                  <a:pt x="512618" y="2272146"/>
                </a:lnTo>
                <a:lnTo>
                  <a:pt x="519546" y="2369128"/>
                </a:lnTo>
                <a:lnTo>
                  <a:pt x="505691" y="2403764"/>
                </a:lnTo>
                <a:lnTo>
                  <a:pt x="394855" y="2389910"/>
                </a:lnTo>
                <a:lnTo>
                  <a:pt x="394855" y="2389910"/>
                </a:lnTo>
                <a:lnTo>
                  <a:pt x="367146" y="2507673"/>
                </a:lnTo>
                <a:lnTo>
                  <a:pt x="304800" y="2500746"/>
                </a:lnTo>
                <a:lnTo>
                  <a:pt x="249382" y="2791691"/>
                </a:lnTo>
                <a:lnTo>
                  <a:pt x="159327" y="2812473"/>
                </a:lnTo>
                <a:lnTo>
                  <a:pt x="41564" y="2667000"/>
                </a:lnTo>
                <a:lnTo>
                  <a:pt x="0" y="2452255"/>
                </a:lnTo>
                <a:lnTo>
                  <a:pt x="152400" y="2105891"/>
                </a:lnTo>
                <a:lnTo>
                  <a:pt x="193964" y="1932710"/>
                </a:lnTo>
                <a:lnTo>
                  <a:pt x="228600" y="1925782"/>
                </a:lnTo>
                <a:lnTo>
                  <a:pt x="284018" y="1891146"/>
                </a:lnTo>
                <a:lnTo>
                  <a:pt x="339436" y="1821873"/>
                </a:lnTo>
                <a:lnTo>
                  <a:pt x="401782" y="1766455"/>
                </a:lnTo>
                <a:lnTo>
                  <a:pt x="512618" y="1724891"/>
                </a:lnTo>
                <a:lnTo>
                  <a:pt x="609600" y="1738746"/>
                </a:lnTo>
                <a:lnTo>
                  <a:pt x="637309" y="1828800"/>
                </a:lnTo>
                <a:lnTo>
                  <a:pt x="678873" y="1925782"/>
                </a:lnTo>
                <a:lnTo>
                  <a:pt x="671946" y="1981200"/>
                </a:lnTo>
                <a:lnTo>
                  <a:pt x="588818" y="1988128"/>
                </a:lnTo>
                <a:lnTo>
                  <a:pt x="526473" y="1939637"/>
                </a:lnTo>
                <a:lnTo>
                  <a:pt x="457200" y="1995055"/>
                </a:lnTo>
                <a:lnTo>
                  <a:pt x="394855" y="2036619"/>
                </a:lnTo>
                <a:lnTo>
                  <a:pt x="457200" y="2140528"/>
                </a:lnTo>
                <a:lnTo>
                  <a:pt x="512618" y="2126673"/>
                </a:lnTo>
                <a:lnTo>
                  <a:pt x="568036" y="2036619"/>
                </a:lnTo>
                <a:lnTo>
                  <a:pt x="713509" y="2126673"/>
                </a:lnTo>
                <a:lnTo>
                  <a:pt x="817418" y="2119746"/>
                </a:lnTo>
                <a:lnTo>
                  <a:pt x="872836" y="1995055"/>
                </a:lnTo>
                <a:lnTo>
                  <a:pt x="810491" y="1967346"/>
                </a:lnTo>
                <a:lnTo>
                  <a:pt x="768927" y="1898073"/>
                </a:lnTo>
                <a:lnTo>
                  <a:pt x="824346" y="1787237"/>
                </a:lnTo>
                <a:lnTo>
                  <a:pt x="838200" y="1634837"/>
                </a:lnTo>
                <a:lnTo>
                  <a:pt x="789709" y="1496291"/>
                </a:lnTo>
                <a:lnTo>
                  <a:pt x="852055" y="1427019"/>
                </a:lnTo>
                <a:lnTo>
                  <a:pt x="852055" y="1427019"/>
                </a:lnTo>
                <a:lnTo>
                  <a:pt x="921327" y="1475510"/>
                </a:lnTo>
                <a:lnTo>
                  <a:pt x="1004455" y="1420091"/>
                </a:lnTo>
                <a:lnTo>
                  <a:pt x="1066800" y="1454728"/>
                </a:lnTo>
                <a:lnTo>
                  <a:pt x="1205346" y="1350819"/>
                </a:lnTo>
                <a:lnTo>
                  <a:pt x="1073727" y="1316182"/>
                </a:lnTo>
                <a:lnTo>
                  <a:pt x="983673" y="1336964"/>
                </a:lnTo>
                <a:lnTo>
                  <a:pt x="955964" y="1267691"/>
                </a:lnTo>
                <a:lnTo>
                  <a:pt x="990600" y="1184564"/>
                </a:lnTo>
                <a:lnTo>
                  <a:pt x="1032164" y="1115291"/>
                </a:lnTo>
                <a:lnTo>
                  <a:pt x="1108364" y="1108364"/>
                </a:lnTo>
                <a:lnTo>
                  <a:pt x="1094509" y="1066800"/>
                </a:lnTo>
                <a:lnTo>
                  <a:pt x="1032164" y="1052946"/>
                </a:lnTo>
                <a:lnTo>
                  <a:pt x="969818" y="921328"/>
                </a:lnTo>
                <a:lnTo>
                  <a:pt x="1011382" y="858982"/>
                </a:lnTo>
                <a:lnTo>
                  <a:pt x="1136073" y="845128"/>
                </a:lnTo>
                <a:lnTo>
                  <a:pt x="1205346" y="762000"/>
                </a:lnTo>
                <a:lnTo>
                  <a:pt x="1295400" y="872837"/>
                </a:lnTo>
                <a:lnTo>
                  <a:pt x="1364673" y="914400"/>
                </a:lnTo>
                <a:lnTo>
                  <a:pt x="1378527" y="949037"/>
                </a:lnTo>
                <a:lnTo>
                  <a:pt x="1489364" y="879764"/>
                </a:lnTo>
                <a:lnTo>
                  <a:pt x="1468582" y="755073"/>
                </a:lnTo>
                <a:lnTo>
                  <a:pt x="1468582" y="706582"/>
                </a:lnTo>
                <a:lnTo>
                  <a:pt x="1496291" y="637310"/>
                </a:lnTo>
                <a:lnTo>
                  <a:pt x="1510146" y="595746"/>
                </a:lnTo>
                <a:lnTo>
                  <a:pt x="1385455" y="533400"/>
                </a:lnTo>
                <a:lnTo>
                  <a:pt x="1330036" y="491837"/>
                </a:lnTo>
                <a:lnTo>
                  <a:pt x="1336964" y="408710"/>
                </a:lnTo>
                <a:lnTo>
                  <a:pt x="1288473" y="360219"/>
                </a:lnTo>
                <a:cubicBezTo>
                  <a:pt x="1227492" y="383086"/>
                  <a:pt x="1233665" y="362877"/>
                  <a:pt x="1226127" y="415637"/>
                </a:cubicBezTo>
                <a:cubicBezTo>
                  <a:pt x="1225474" y="420209"/>
                  <a:pt x="1226127" y="424873"/>
                  <a:pt x="1226127" y="429491"/>
                </a:cubicBezTo>
                <a:lnTo>
                  <a:pt x="1226127" y="429491"/>
                </a:lnTo>
                <a:lnTo>
                  <a:pt x="1226127" y="429491"/>
                </a:lnTo>
                <a:lnTo>
                  <a:pt x="1129146" y="284019"/>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81000" y="533400"/>
            <a:ext cx="914400" cy="461665"/>
          </a:xfrm>
          <a:prstGeom prst="rect">
            <a:avLst/>
          </a:prstGeom>
          <a:noFill/>
        </p:spPr>
        <p:txBody>
          <a:bodyPr wrap="square" rtlCol="0">
            <a:spAutoFit/>
          </a:bodyPr>
          <a:lstStyle/>
          <a:p>
            <a:r>
              <a:rPr lang="en-US" sz="2400" dirty="0" smtClean="0">
                <a:solidFill>
                  <a:schemeClr val="accent6">
                    <a:lumMod val="50000"/>
                  </a:schemeClr>
                </a:solidFill>
              </a:rPr>
              <a:t>p.82</a:t>
            </a:r>
            <a:endParaRPr lang="en-US" sz="2400" dirty="0">
              <a:solidFill>
                <a:schemeClr val="accent6">
                  <a:lumMod val="50000"/>
                </a:schemeClr>
              </a:solidFill>
            </a:endParaRPr>
          </a:p>
        </p:txBody>
      </p:sp>
      <p:sp>
        <p:nvSpPr>
          <p:cNvPr id="16" name="TextBox 15"/>
          <p:cNvSpPr txBox="1"/>
          <p:nvPr/>
        </p:nvSpPr>
        <p:spPr>
          <a:xfrm>
            <a:off x="6324600" y="609600"/>
            <a:ext cx="914400" cy="461665"/>
          </a:xfrm>
          <a:prstGeom prst="rect">
            <a:avLst/>
          </a:prstGeom>
          <a:noFill/>
        </p:spPr>
        <p:txBody>
          <a:bodyPr wrap="square" rtlCol="0">
            <a:spAutoFit/>
          </a:bodyPr>
          <a:lstStyle/>
          <a:p>
            <a:r>
              <a:rPr lang="en-US" sz="2400" dirty="0" smtClean="0">
                <a:solidFill>
                  <a:schemeClr val="accent6">
                    <a:lumMod val="50000"/>
                  </a:schemeClr>
                </a:solidFill>
              </a:rPr>
              <a:t>p.93</a:t>
            </a:r>
            <a:endParaRPr lang="en-US" sz="2400"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457200" y="457200"/>
            <a:ext cx="8610600" cy="5632311"/>
          </a:xfrm>
          <a:prstGeom prst="rect">
            <a:avLst/>
          </a:prstGeom>
        </p:spPr>
        <p:txBody>
          <a:bodyPr wrap="square">
            <a:spAutoFit/>
          </a:bodyPr>
          <a:lstStyle/>
          <a:p>
            <a:r>
              <a:rPr lang="en-US" sz="3600" dirty="0" smtClean="0">
                <a:solidFill>
                  <a:schemeClr val="accent6">
                    <a:lumMod val="50000"/>
                  </a:schemeClr>
                </a:solidFill>
              </a:rPr>
              <a:t>Although these two maps do not show a definitive causal effect, but one can certainly make a very </a:t>
            </a:r>
            <a:r>
              <a:rPr lang="en-US" sz="3600" b="1" u="sng" dirty="0" smtClean="0">
                <a:solidFill>
                  <a:schemeClr val="accent6">
                    <a:lumMod val="50000"/>
                  </a:schemeClr>
                </a:solidFill>
              </a:rPr>
              <a:t>strong argument </a:t>
            </a:r>
            <a:r>
              <a:rPr lang="en-US" sz="3600" dirty="0" smtClean="0">
                <a:solidFill>
                  <a:schemeClr val="accent6">
                    <a:lumMod val="50000"/>
                  </a:schemeClr>
                </a:solidFill>
              </a:rPr>
              <a:t>that the absence of industrial production bases may contribute to why the region was backward and the decline of population in this region.</a:t>
            </a:r>
          </a:p>
          <a:p>
            <a:endParaRPr lang="en-US" sz="3600" dirty="0" smtClean="0">
              <a:solidFill>
                <a:schemeClr val="accent6">
                  <a:lumMod val="50000"/>
                </a:schemeClr>
              </a:solidFill>
            </a:endParaRPr>
          </a:p>
          <a:p>
            <a:r>
              <a:rPr lang="en-US" sz="3600" dirty="0" smtClean="0">
                <a:solidFill>
                  <a:schemeClr val="accent6">
                    <a:lumMod val="50000"/>
                  </a:schemeClr>
                </a:solidFill>
              </a:rPr>
              <a:t>The </a:t>
            </a:r>
            <a:r>
              <a:rPr lang="en-US" sz="3600" b="1" u="sng" dirty="0" smtClean="0">
                <a:solidFill>
                  <a:schemeClr val="accent6">
                    <a:lumMod val="50000"/>
                  </a:schemeClr>
                </a:solidFill>
              </a:rPr>
              <a:t>power of spatial association </a:t>
            </a:r>
            <a:r>
              <a:rPr lang="en-US" sz="3600" dirty="0" smtClean="0">
                <a:solidFill>
                  <a:schemeClr val="accent6">
                    <a:lumMod val="50000"/>
                  </a:schemeClr>
                </a:solidFill>
              </a:rPr>
              <a:t>often review significant underlying factors. This is the </a:t>
            </a:r>
            <a:r>
              <a:rPr lang="en-US" sz="3600" b="1" u="sng" dirty="0" smtClean="0">
                <a:solidFill>
                  <a:schemeClr val="accent6">
                    <a:lumMod val="50000"/>
                  </a:schemeClr>
                </a:solidFill>
              </a:rPr>
              <a:t>value and power of geographic analysis</a:t>
            </a:r>
            <a:r>
              <a:rPr lang="en-US" sz="3600" dirty="0" smtClean="0">
                <a:solidFill>
                  <a:schemeClr val="accent6">
                    <a:lumMod val="50000"/>
                  </a:schemeClr>
                </a:solidFill>
              </a:rPr>
              <a:t>.</a:t>
            </a:r>
            <a:endParaRPr lang="en-US" sz="3600"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228600" y="152400"/>
            <a:ext cx="8763000" cy="6863417"/>
          </a:xfrm>
          <a:prstGeom prst="rect">
            <a:avLst/>
          </a:prstGeom>
        </p:spPr>
        <p:txBody>
          <a:bodyPr wrap="square">
            <a:spAutoFit/>
          </a:bodyPr>
          <a:lstStyle/>
          <a:p>
            <a:r>
              <a:rPr lang="en-US" sz="3200" b="1" u="sng" dirty="0" smtClean="0">
                <a:solidFill>
                  <a:schemeClr val="accent6">
                    <a:lumMod val="50000"/>
                  </a:schemeClr>
                </a:solidFill>
              </a:rPr>
              <a:t>Spatial thinking questions </a:t>
            </a:r>
            <a:r>
              <a:rPr lang="en-US" sz="3200" dirty="0" smtClean="0">
                <a:solidFill>
                  <a:schemeClr val="accent6">
                    <a:lumMod val="50000"/>
                  </a:schemeClr>
                </a:solidFill>
              </a:rPr>
              <a:t>for the previous maps:</a:t>
            </a:r>
          </a:p>
          <a:p>
            <a:pPr lvl="1">
              <a:buFont typeface="Arial" pitchFamily="34" charset="0"/>
              <a:buChar char="•"/>
            </a:pPr>
            <a:r>
              <a:rPr lang="en-US" sz="2400" dirty="0" smtClean="0">
                <a:solidFill>
                  <a:schemeClr val="accent6">
                    <a:lumMod val="50000"/>
                  </a:schemeClr>
                </a:solidFill>
              </a:rPr>
              <a:t> How many dots (or new industrial production bases are within 	the Backward Region?</a:t>
            </a:r>
          </a:p>
          <a:p>
            <a:pPr lvl="1">
              <a:buFont typeface="Arial" pitchFamily="34" charset="0"/>
              <a:buChar char="•"/>
            </a:pPr>
            <a:r>
              <a:rPr lang="en-US" sz="2400" dirty="0" smtClean="0">
                <a:solidFill>
                  <a:schemeClr val="accent6">
                    <a:lumMod val="50000"/>
                  </a:schemeClr>
                </a:solidFill>
              </a:rPr>
              <a:t> Look at the map legend and identify what these dots represent?</a:t>
            </a:r>
          </a:p>
          <a:p>
            <a:pPr lvl="1">
              <a:buFont typeface="Arial" pitchFamily="34" charset="0"/>
              <a:buChar char="•"/>
            </a:pPr>
            <a:r>
              <a:rPr lang="en-US" sz="2400" dirty="0" smtClean="0">
                <a:solidFill>
                  <a:schemeClr val="accent6">
                    <a:lumMod val="50000"/>
                  </a:schemeClr>
                </a:solidFill>
              </a:rPr>
              <a:t> Are they likely to be the type of industrial production bases that 	will boost economic growth of the Backward Region?</a:t>
            </a:r>
          </a:p>
          <a:p>
            <a:pPr lvl="1">
              <a:buFont typeface="Arial" pitchFamily="34" charset="0"/>
              <a:buChar char="•"/>
            </a:pPr>
            <a:r>
              <a:rPr lang="en-US" sz="2400" dirty="0" smtClean="0">
                <a:solidFill>
                  <a:schemeClr val="accent6">
                    <a:lumMod val="50000"/>
                  </a:schemeClr>
                </a:solidFill>
              </a:rPr>
              <a:t> If you are the director of a national economic planning agency, 	will you add new industrial production bases inside the 	Backward Region to try to stimulate its economy?</a:t>
            </a:r>
          </a:p>
          <a:p>
            <a:pPr lvl="1">
              <a:buFont typeface="Arial" pitchFamily="34" charset="0"/>
              <a:buChar char="•"/>
            </a:pPr>
            <a:r>
              <a:rPr lang="en-US" sz="2400" dirty="0" smtClean="0">
                <a:solidFill>
                  <a:schemeClr val="accent6">
                    <a:lumMod val="50000"/>
                  </a:schemeClr>
                </a:solidFill>
              </a:rPr>
              <a:t> If you do add new bases, </a:t>
            </a:r>
            <a:r>
              <a:rPr lang="en-US" sz="2400" b="1" u="sng" dirty="0" smtClean="0">
                <a:solidFill>
                  <a:schemeClr val="accent6">
                    <a:lumMod val="50000"/>
                  </a:schemeClr>
                </a:solidFill>
              </a:rPr>
              <a:t>where</a:t>
            </a:r>
            <a:r>
              <a:rPr lang="en-US" sz="2400" dirty="0" smtClean="0">
                <a:solidFill>
                  <a:schemeClr val="accent6">
                    <a:lumMod val="50000"/>
                  </a:schemeClr>
                </a:solidFill>
              </a:rPr>
              <a:t> would you put them?</a:t>
            </a:r>
          </a:p>
          <a:p>
            <a:pPr lvl="1">
              <a:buFont typeface="Arial" pitchFamily="34" charset="0"/>
              <a:buChar char="•"/>
            </a:pPr>
            <a:r>
              <a:rPr lang="en-US" sz="2400" dirty="0" smtClean="0">
                <a:solidFill>
                  <a:schemeClr val="accent6">
                    <a:lumMod val="50000"/>
                  </a:schemeClr>
                </a:solidFill>
              </a:rPr>
              <a:t> Do they need to be </a:t>
            </a:r>
            <a:r>
              <a:rPr lang="en-US" sz="2400" u="sng" dirty="0" smtClean="0">
                <a:solidFill>
                  <a:schemeClr val="accent6">
                    <a:lumMod val="50000"/>
                  </a:schemeClr>
                </a:solidFill>
              </a:rPr>
              <a:t>near</a:t>
            </a:r>
            <a:r>
              <a:rPr lang="en-US" sz="2400" dirty="0" smtClean="0">
                <a:solidFill>
                  <a:schemeClr val="accent6">
                    <a:lumMod val="50000"/>
                  </a:schemeClr>
                </a:solidFill>
              </a:rPr>
              <a:t> an adequate labor force?</a:t>
            </a:r>
          </a:p>
          <a:p>
            <a:pPr lvl="1">
              <a:buFont typeface="Arial" pitchFamily="34" charset="0"/>
              <a:buChar char="•"/>
            </a:pPr>
            <a:r>
              <a:rPr lang="en-US" sz="2400" dirty="0" smtClean="0">
                <a:solidFill>
                  <a:schemeClr val="accent6">
                    <a:lumMod val="50000"/>
                  </a:schemeClr>
                </a:solidFill>
              </a:rPr>
              <a:t> Do they need to be </a:t>
            </a:r>
            <a:r>
              <a:rPr lang="en-US" sz="2400" b="1" u="sng" dirty="0" smtClean="0">
                <a:solidFill>
                  <a:schemeClr val="accent6">
                    <a:lumMod val="50000"/>
                  </a:schemeClr>
                </a:solidFill>
              </a:rPr>
              <a:t>near</a:t>
            </a:r>
            <a:r>
              <a:rPr lang="en-US" sz="2400" dirty="0" smtClean="0">
                <a:solidFill>
                  <a:schemeClr val="accent6">
                    <a:lumMod val="50000"/>
                  </a:schemeClr>
                </a:solidFill>
              </a:rPr>
              <a:t> resource materials?</a:t>
            </a:r>
          </a:p>
          <a:p>
            <a:pPr lvl="1">
              <a:buFont typeface="Arial" pitchFamily="34" charset="0"/>
              <a:buChar char="•"/>
            </a:pPr>
            <a:r>
              <a:rPr lang="en-US" sz="2400" dirty="0" smtClean="0">
                <a:solidFill>
                  <a:schemeClr val="accent6">
                    <a:lumMod val="50000"/>
                  </a:schemeClr>
                </a:solidFill>
              </a:rPr>
              <a:t> Do they need to be in an area with sufficient </a:t>
            </a:r>
            <a:r>
              <a:rPr lang="en-US" sz="2400" b="1" u="sng" dirty="0" smtClean="0">
                <a:solidFill>
                  <a:schemeClr val="accent6">
                    <a:lumMod val="50000"/>
                  </a:schemeClr>
                </a:solidFill>
              </a:rPr>
              <a:t>energy</a:t>
            </a:r>
            <a:r>
              <a:rPr lang="en-US" sz="2400" dirty="0" smtClean="0">
                <a:solidFill>
                  <a:schemeClr val="accent6">
                    <a:lumMod val="50000"/>
                  </a:schemeClr>
                </a:solidFill>
              </a:rPr>
              <a:t> supply?</a:t>
            </a:r>
          </a:p>
          <a:p>
            <a:pPr lvl="1">
              <a:buFont typeface="Arial" pitchFamily="34" charset="0"/>
              <a:buChar char="•"/>
            </a:pPr>
            <a:r>
              <a:rPr lang="en-US" sz="2400" dirty="0" smtClean="0">
                <a:solidFill>
                  <a:schemeClr val="accent6">
                    <a:lumMod val="50000"/>
                  </a:schemeClr>
                </a:solidFill>
              </a:rPr>
              <a:t> Will they create more </a:t>
            </a:r>
            <a:r>
              <a:rPr lang="en-US" sz="2400" b="1" u="sng" dirty="0" smtClean="0">
                <a:solidFill>
                  <a:schemeClr val="accent6">
                    <a:lumMod val="50000"/>
                  </a:schemeClr>
                </a:solidFill>
              </a:rPr>
              <a:t>jobs</a:t>
            </a:r>
            <a:r>
              <a:rPr lang="en-US" sz="24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Will these bases exist in harmony with the </a:t>
            </a:r>
            <a:r>
              <a:rPr lang="en-US" sz="2400" b="1" u="sng" dirty="0" smtClean="0">
                <a:solidFill>
                  <a:schemeClr val="accent6">
                    <a:lumMod val="50000"/>
                  </a:schemeClr>
                </a:solidFill>
              </a:rPr>
              <a:t>environment</a:t>
            </a:r>
            <a:r>
              <a:rPr lang="en-US" sz="24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How many </a:t>
            </a:r>
            <a:r>
              <a:rPr lang="en-US" sz="2400" b="1" u="sng" dirty="0" smtClean="0">
                <a:solidFill>
                  <a:schemeClr val="accent6">
                    <a:lumMod val="50000"/>
                  </a:schemeClr>
                </a:solidFill>
              </a:rPr>
              <a:t>other questions </a:t>
            </a:r>
            <a:r>
              <a:rPr lang="en-US" sz="2400" dirty="0" smtClean="0">
                <a:solidFill>
                  <a:schemeClr val="accent6">
                    <a:lumMod val="50000"/>
                  </a:schemeClr>
                </a:solidFill>
              </a:rPr>
              <a:t>that you can think of that may affect 	your decision in locating new bases in the Backward Region?</a:t>
            </a:r>
          </a:p>
          <a:p>
            <a:pPr lvl="1"/>
            <a:r>
              <a:rPr lang="en-US" sz="2400" dirty="0" smtClean="0">
                <a:solidFill>
                  <a:schemeClr val="accent6">
                    <a:lumMod val="50000"/>
                  </a:schemeClr>
                </a:solidFill>
              </a:rPr>
              <a:t> </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457200" y="304800"/>
            <a:ext cx="8382000" cy="5632311"/>
          </a:xfrm>
          <a:prstGeom prst="rect">
            <a:avLst/>
          </a:prstGeom>
        </p:spPr>
        <p:txBody>
          <a:bodyPr wrap="square">
            <a:spAutoFit/>
          </a:bodyPr>
          <a:lstStyle/>
          <a:p>
            <a:r>
              <a:rPr lang="en-US" sz="3600" dirty="0" smtClean="0">
                <a:solidFill>
                  <a:schemeClr val="accent6">
                    <a:lumMod val="50000"/>
                  </a:schemeClr>
                </a:solidFill>
              </a:rPr>
              <a:t>The rest of this </a:t>
            </a:r>
            <a:r>
              <a:rPr lang="en-US" sz="3600" dirty="0" err="1" smtClean="0">
                <a:solidFill>
                  <a:schemeClr val="accent6">
                    <a:lumMod val="50000"/>
                  </a:schemeClr>
                </a:solidFill>
              </a:rPr>
              <a:t>powerpoint</a:t>
            </a:r>
            <a:r>
              <a:rPr lang="en-US" sz="3600" dirty="0" smtClean="0">
                <a:solidFill>
                  <a:schemeClr val="accent6">
                    <a:lumMod val="50000"/>
                  </a:schemeClr>
                </a:solidFill>
              </a:rPr>
              <a:t> presentation will be a survey of some of the most </a:t>
            </a:r>
            <a:r>
              <a:rPr lang="en-US" sz="3600" b="1" u="sng" dirty="0" smtClean="0">
                <a:solidFill>
                  <a:schemeClr val="accent6">
                    <a:lumMod val="50000"/>
                  </a:schemeClr>
                </a:solidFill>
              </a:rPr>
              <a:t>representative thematic maps </a:t>
            </a:r>
            <a:r>
              <a:rPr lang="en-US" sz="3600" dirty="0" smtClean="0">
                <a:solidFill>
                  <a:schemeClr val="accent6">
                    <a:lumMod val="50000"/>
                  </a:schemeClr>
                </a:solidFill>
              </a:rPr>
              <a:t>that are important in the continued development of South Korea.</a:t>
            </a:r>
          </a:p>
          <a:p>
            <a:endParaRPr lang="en-US" sz="3600" dirty="0" smtClean="0">
              <a:solidFill>
                <a:schemeClr val="accent6">
                  <a:lumMod val="50000"/>
                </a:schemeClr>
              </a:solidFill>
            </a:endParaRPr>
          </a:p>
          <a:p>
            <a:r>
              <a:rPr lang="en-US" sz="3600" dirty="0" smtClean="0">
                <a:solidFill>
                  <a:schemeClr val="accent6">
                    <a:lumMod val="50000"/>
                  </a:schemeClr>
                </a:solidFill>
              </a:rPr>
              <a:t>Each slide immediately following the slides of maps will post critical and spatial thinking questions to </a:t>
            </a:r>
            <a:r>
              <a:rPr lang="en-US" sz="3600" b="1" u="sng" dirty="0" smtClean="0">
                <a:solidFill>
                  <a:schemeClr val="accent6">
                    <a:lumMod val="50000"/>
                  </a:schemeClr>
                </a:solidFill>
              </a:rPr>
              <a:t>suggest the core of new lesson plans</a:t>
            </a:r>
            <a:r>
              <a:rPr lang="en-US" sz="3600" dirty="0" smtClean="0">
                <a:solidFill>
                  <a:schemeClr val="accent6">
                    <a:lumMod val="50000"/>
                  </a:schemeClr>
                </a:solidFill>
              </a:rPr>
              <a:t> based on the maps.</a:t>
            </a:r>
            <a:endParaRPr lang="en-US" sz="3600"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5122" name="Picture 2"/>
          <p:cNvPicPr>
            <a:picLocks noChangeAspect="1" noChangeArrowheads="1"/>
          </p:cNvPicPr>
          <p:nvPr/>
        </p:nvPicPr>
        <p:blipFill>
          <a:blip r:embed="rId3" cstate="print"/>
          <a:srcRect/>
          <a:stretch>
            <a:fillRect/>
          </a:stretch>
        </p:blipFill>
        <p:spPr bwMode="auto">
          <a:xfrm>
            <a:off x="0" y="0"/>
            <a:ext cx="4495800" cy="6842388"/>
          </a:xfrm>
          <a:prstGeom prst="rect">
            <a:avLst/>
          </a:prstGeom>
          <a:noFill/>
          <a:ln w="9525">
            <a:noFill/>
            <a:miter lim="800000"/>
            <a:headEnd/>
            <a:tailEnd/>
          </a:ln>
        </p:spPr>
      </p:pic>
      <p:sp>
        <p:nvSpPr>
          <p:cNvPr id="4" name="Rectangle 3"/>
          <p:cNvSpPr/>
          <p:nvPr/>
        </p:nvSpPr>
        <p:spPr>
          <a:xfrm>
            <a:off x="4953000" y="304800"/>
            <a:ext cx="3886200" cy="5632311"/>
          </a:xfrm>
          <a:prstGeom prst="rect">
            <a:avLst/>
          </a:prstGeom>
        </p:spPr>
        <p:txBody>
          <a:bodyPr wrap="square">
            <a:spAutoFit/>
          </a:bodyPr>
          <a:lstStyle/>
          <a:p>
            <a:r>
              <a:rPr lang="en-US" sz="3600" dirty="0" smtClean="0">
                <a:solidFill>
                  <a:schemeClr val="accent6">
                    <a:lumMod val="50000"/>
                  </a:schemeClr>
                </a:solidFill>
              </a:rPr>
              <a:t>P. 57</a:t>
            </a:r>
          </a:p>
          <a:p>
            <a:r>
              <a:rPr lang="en-US" sz="3600" b="1" u="sng" dirty="0" smtClean="0">
                <a:solidFill>
                  <a:schemeClr val="accent6">
                    <a:lumMod val="50000"/>
                  </a:schemeClr>
                </a:solidFill>
              </a:rPr>
              <a:t>Civil Servants </a:t>
            </a:r>
            <a:r>
              <a:rPr lang="en-US" sz="3600" dirty="0" smtClean="0">
                <a:solidFill>
                  <a:schemeClr val="accent6">
                    <a:lumMod val="50000"/>
                  </a:schemeClr>
                </a:solidFill>
              </a:rPr>
              <a:t>of the Central and Local Governments. </a:t>
            </a:r>
          </a:p>
          <a:p>
            <a:endParaRPr lang="en-US" sz="3600" dirty="0" smtClean="0">
              <a:solidFill>
                <a:schemeClr val="accent6">
                  <a:lumMod val="50000"/>
                </a:schemeClr>
              </a:solidFill>
            </a:endParaRPr>
          </a:p>
          <a:p>
            <a:r>
              <a:rPr lang="en-US" sz="3600" dirty="0" smtClean="0">
                <a:solidFill>
                  <a:schemeClr val="accent6">
                    <a:lumMod val="50000"/>
                  </a:schemeClr>
                </a:solidFill>
              </a:rPr>
              <a:t>Notice the growth of civil servants in the </a:t>
            </a:r>
            <a:r>
              <a:rPr lang="en-US" sz="3600" dirty="0" err="1" smtClean="0">
                <a:solidFill>
                  <a:schemeClr val="accent6">
                    <a:lumMod val="50000"/>
                  </a:schemeClr>
                </a:solidFill>
              </a:rPr>
              <a:t>Sejong</a:t>
            </a:r>
            <a:r>
              <a:rPr lang="en-US" sz="3600" dirty="0" smtClean="0">
                <a:solidFill>
                  <a:schemeClr val="accent6">
                    <a:lumMod val="50000"/>
                  </a:schemeClr>
                </a:solidFill>
              </a:rPr>
              <a:t> and </a:t>
            </a:r>
            <a:r>
              <a:rPr lang="en-US" sz="3600" dirty="0" err="1" smtClean="0">
                <a:solidFill>
                  <a:schemeClr val="accent6">
                    <a:lumMod val="50000"/>
                  </a:schemeClr>
                </a:solidFill>
              </a:rPr>
              <a:t>Daejeon</a:t>
            </a:r>
            <a:r>
              <a:rPr lang="en-US" sz="3600" dirty="0" smtClean="0">
                <a:solidFill>
                  <a:schemeClr val="accent6">
                    <a:lumMod val="50000"/>
                  </a:schemeClr>
                </a:solidFill>
              </a:rPr>
              <a:t> areas.</a:t>
            </a:r>
          </a:p>
          <a:p>
            <a:endParaRPr lang="en-US" sz="3600" dirty="0">
              <a:solidFill>
                <a:schemeClr val="accent6">
                  <a:lumMod val="50000"/>
                </a:schemeClr>
              </a:solidFill>
            </a:endParaRPr>
          </a:p>
        </p:txBody>
      </p:sp>
      <p:cxnSp>
        <p:nvCxnSpPr>
          <p:cNvPr id="6" name="Elbow Connector 5"/>
          <p:cNvCxnSpPr/>
          <p:nvPr/>
        </p:nvCxnSpPr>
        <p:spPr>
          <a:xfrm rot="10800000">
            <a:off x="1981200" y="2438400"/>
            <a:ext cx="3048000" cy="1752600"/>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228600" y="0"/>
            <a:ext cx="8763000" cy="7232749"/>
          </a:xfrm>
          <a:prstGeom prst="rect">
            <a:avLst/>
          </a:prstGeom>
        </p:spPr>
        <p:txBody>
          <a:bodyPr wrap="square">
            <a:spAutoFit/>
          </a:bodyPr>
          <a:lstStyle/>
          <a:p>
            <a:r>
              <a:rPr lang="en-US" sz="3200" dirty="0" smtClean="0">
                <a:solidFill>
                  <a:schemeClr val="accent6">
                    <a:lumMod val="50000"/>
                  </a:schemeClr>
                </a:solidFill>
              </a:rPr>
              <a:t>Spatial thinking questions for the previous map:</a:t>
            </a:r>
          </a:p>
          <a:p>
            <a:pPr lvl="1">
              <a:buFont typeface="Arial" pitchFamily="34" charset="0"/>
              <a:buChar char="•"/>
            </a:pPr>
            <a:r>
              <a:rPr lang="en-US" sz="2400" dirty="0" smtClean="0">
                <a:solidFill>
                  <a:schemeClr val="accent6">
                    <a:lumMod val="50000"/>
                  </a:schemeClr>
                </a:solidFill>
              </a:rPr>
              <a:t> Where is the highest concentration of civil servants?</a:t>
            </a:r>
          </a:p>
          <a:p>
            <a:pPr lvl="1">
              <a:buFont typeface="Arial" pitchFamily="34" charset="0"/>
              <a:buChar char="•"/>
            </a:pPr>
            <a:r>
              <a:rPr lang="en-US" sz="2400" dirty="0" smtClean="0">
                <a:solidFill>
                  <a:schemeClr val="accent6">
                    <a:lumMod val="50000"/>
                  </a:schemeClr>
                </a:solidFill>
              </a:rPr>
              <a:t> Where is the second highest concentration of civil servants?</a:t>
            </a:r>
          </a:p>
          <a:p>
            <a:pPr lvl="1">
              <a:buFont typeface="Arial" pitchFamily="34" charset="0"/>
              <a:buChar char="•"/>
            </a:pPr>
            <a:r>
              <a:rPr lang="en-US" sz="2400" dirty="0" smtClean="0">
                <a:solidFill>
                  <a:schemeClr val="accent6">
                    <a:lumMod val="50000"/>
                  </a:schemeClr>
                </a:solidFill>
              </a:rPr>
              <a:t> How far away is the second highest concentration from the 	highest concentration?</a:t>
            </a:r>
          </a:p>
          <a:p>
            <a:pPr lvl="1">
              <a:buFont typeface="Arial" pitchFamily="34" charset="0"/>
              <a:buChar char="•"/>
            </a:pPr>
            <a:r>
              <a:rPr lang="en-US" sz="2400" dirty="0" smtClean="0">
                <a:solidFill>
                  <a:schemeClr val="accent6">
                    <a:lumMod val="50000"/>
                  </a:schemeClr>
                </a:solidFill>
              </a:rPr>
              <a:t> Is the second highest concentration </a:t>
            </a:r>
            <a:r>
              <a:rPr lang="en-US" sz="2400" b="1" dirty="0" smtClean="0">
                <a:solidFill>
                  <a:schemeClr val="accent6">
                    <a:lumMod val="50000"/>
                  </a:schemeClr>
                </a:solidFill>
              </a:rPr>
              <a:t>closer to or further away 	from North Korea</a:t>
            </a:r>
            <a:r>
              <a:rPr lang="en-US" sz="24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Do you think that the </a:t>
            </a:r>
            <a:r>
              <a:rPr lang="en-US" sz="2400" b="1" dirty="0" smtClean="0">
                <a:solidFill>
                  <a:schemeClr val="accent6">
                    <a:lumMod val="50000"/>
                  </a:schemeClr>
                </a:solidFill>
              </a:rPr>
              <a:t>location</a:t>
            </a:r>
            <a:r>
              <a:rPr lang="en-US" sz="2400" dirty="0" smtClean="0">
                <a:solidFill>
                  <a:schemeClr val="accent6">
                    <a:lumMod val="50000"/>
                  </a:schemeClr>
                </a:solidFill>
              </a:rPr>
              <a:t> of the second highest 	concentration </a:t>
            </a:r>
            <a:r>
              <a:rPr lang="en-US" sz="2400" b="1" dirty="0" smtClean="0">
                <a:solidFill>
                  <a:schemeClr val="accent6">
                    <a:lumMod val="50000"/>
                  </a:schemeClr>
                </a:solidFill>
              </a:rPr>
              <a:t>purposely planned</a:t>
            </a:r>
            <a:r>
              <a:rPr lang="en-US" sz="24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If so, what </a:t>
            </a:r>
            <a:r>
              <a:rPr lang="en-US" sz="2400" b="1" dirty="0" smtClean="0">
                <a:solidFill>
                  <a:schemeClr val="accent6">
                    <a:lumMod val="50000"/>
                  </a:schemeClr>
                </a:solidFill>
              </a:rPr>
              <a:t>geographic advantage </a:t>
            </a:r>
            <a:r>
              <a:rPr lang="en-US" sz="2400" dirty="0" smtClean="0">
                <a:solidFill>
                  <a:schemeClr val="accent6">
                    <a:lumMod val="50000"/>
                  </a:schemeClr>
                </a:solidFill>
              </a:rPr>
              <a:t>(s) do you see for the location 	of the second highest concentration? (Answers: diversifying 	government offices; further protection in case of a North 	Korean invasion; decreasing the density of civil servants in the 	capital; further away from capital but yet close enough for 	effectiveness)</a:t>
            </a:r>
          </a:p>
          <a:p>
            <a:pPr lvl="1">
              <a:buFont typeface="Arial" pitchFamily="34" charset="0"/>
              <a:buChar char="•"/>
            </a:pPr>
            <a:r>
              <a:rPr lang="en-US" sz="2400" dirty="0" smtClean="0">
                <a:solidFill>
                  <a:schemeClr val="accent6">
                    <a:lumMod val="50000"/>
                  </a:schemeClr>
                </a:solidFill>
              </a:rPr>
              <a:t> Is there any evidence of </a:t>
            </a:r>
            <a:r>
              <a:rPr lang="en-US" sz="2400" b="1" dirty="0" smtClean="0">
                <a:solidFill>
                  <a:schemeClr val="accent6">
                    <a:lumMod val="50000"/>
                  </a:schemeClr>
                </a:solidFill>
              </a:rPr>
              <a:t>careful planning </a:t>
            </a:r>
            <a:r>
              <a:rPr lang="en-US" sz="2400" dirty="0" smtClean="0">
                <a:solidFill>
                  <a:schemeClr val="accent6">
                    <a:lumMod val="50000"/>
                  </a:schemeClr>
                </a:solidFill>
              </a:rPr>
              <a:t>for </a:t>
            </a:r>
            <a:r>
              <a:rPr lang="en-US" sz="2400" dirty="0" err="1" smtClean="0">
                <a:solidFill>
                  <a:schemeClr val="accent6">
                    <a:lumMod val="50000"/>
                  </a:schemeClr>
                </a:solidFill>
              </a:rPr>
              <a:t>Sejong</a:t>
            </a:r>
            <a:r>
              <a:rPr lang="en-US" sz="2400" dirty="0" smtClean="0">
                <a:solidFill>
                  <a:schemeClr val="accent6">
                    <a:lumMod val="50000"/>
                  </a:schemeClr>
                </a:solidFill>
              </a:rPr>
              <a:t> where the 	second highest concentration occurs?</a:t>
            </a:r>
          </a:p>
          <a:p>
            <a:pPr lvl="1">
              <a:buFont typeface="Arial" pitchFamily="34" charset="0"/>
              <a:buChar char="•"/>
            </a:pPr>
            <a:r>
              <a:rPr lang="en-US" sz="2400" dirty="0" smtClean="0">
                <a:solidFill>
                  <a:schemeClr val="accent6">
                    <a:lumMod val="50000"/>
                  </a:schemeClr>
                </a:solidFill>
              </a:rPr>
              <a:t> Are there </a:t>
            </a:r>
            <a:r>
              <a:rPr lang="en-US" sz="2400" b="1" dirty="0" smtClean="0">
                <a:solidFill>
                  <a:schemeClr val="accent6">
                    <a:lumMod val="50000"/>
                  </a:schemeClr>
                </a:solidFill>
              </a:rPr>
              <a:t>other factors </a:t>
            </a:r>
            <a:r>
              <a:rPr lang="en-US" sz="2400" dirty="0" smtClean="0">
                <a:solidFill>
                  <a:schemeClr val="accent6">
                    <a:lumMod val="50000"/>
                  </a:schemeClr>
                </a:solidFill>
              </a:rPr>
              <a:t>that you can think of?</a:t>
            </a:r>
          </a:p>
          <a:p>
            <a:pPr lvl="1"/>
            <a:r>
              <a:rPr lang="en-US" sz="2400" dirty="0" smtClean="0">
                <a:solidFill>
                  <a:schemeClr val="accent6">
                    <a:lumMod val="50000"/>
                  </a:schemeClr>
                </a:solidFill>
              </a:rPr>
              <a:t> </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6146" name="Picture 2"/>
          <p:cNvPicPr>
            <a:picLocks noChangeAspect="1" noChangeArrowheads="1"/>
          </p:cNvPicPr>
          <p:nvPr/>
        </p:nvPicPr>
        <p:blipFill>
          <a:blip r:embed="rId3" cstate="print"/>
          <a:srcRect/>
          <a:stretch>
            <a:fillRect/>
          </a:stretch>
        </p:blipFill>
        <p:spPr bwMode="auto">
          <a:xfrm>
            <a:off x="104987" y="1600200"/>
            <a:ext cx="8934026" cy="3657600"/>
          </a:xfrm>
          <a:prstGeom prst="rect">
            <a:avLst/>
          </a:prstGeom>
          <a:noFill/>
          <a:ln w="9525">
            <a:noFill/>
            <a:miter lim="800000"/>
            <a:headEnd/>
            <a:tailEnd/>
          </a:ln>
        </p:spPr>
      </p:pic>
      <p:sp>
        <p:nvSpPr>
          <p:cNvPr id="4" name="Rectangle 3"/>
          <p:cNvSpPr/>
          <p:nvPr/>
        </p:nvSpPr>
        <p:spPr>
          <a:xfrm>
            <a:off x="381000" y="304800"/>
            <a:ext cx="8458200" cy="1754326"/>
          </a:xfrm>
          <a:prstGeom prst="rect">
            <a:avLst/>
          </a:prstGeom>
        </p:spPr>
        <p:txBody>
          <a:bodyPr wrap="square">
            <a:spAutoFit/>
          </a:bodyPr>
          <a:lstStyle/>
          <a:p>
            <a:r>
              <a:rPr lang="en-US" sz="3600" dirty="0" smtClean="0">
                <a:solidFill>
                  <a:schemeClr val="accent6">
                    <a:lumMod val="50000"/>
                  </a:schemeClr>
                </a:solidFill>
              </a:rPr>
              <a:t>P. 66</a:t>
            </a:r>
          </a:p>
          <a:p>
            <a:r>
              <a:rPr lang="en-US" sz="3600" dirty="0" smtClean="0">
                <a:solidFill>
                  <a:schemeClr val="accent6">
                    <a:lumMod val="50000"/>
                  </a:schemeClr>
                </a:solidFill>
              </a:rPr>
              <a:t>Changes of financial self-reliance.</a:t>
            </a:r>
          </a:p>
          <a:p>
            <a:endParaRPr lang="en-US" sz="36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228600" y="228600"/>
            <a:ext cx="8763000" cy="6494085"/>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Are there drastic changes in the </a:t>
            </a:r>
            <a:r>
              <a:rPr lang="en-US" sz="2400" b="1" dirty="0" smtClean="0">
                <a:solidFill>
                  <a:schemeClr val="accent6">
                    <a:lumMod val="50000"/>
                  </a:schemeClr>
                </a:solidFill>
              </a:rPr>
              <a:t>spatial pattern of self-reliance</a:t>
            </a:r>
            <a:r>
              <a:rPr lang="en-US" sz="24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How do you </a:t>
            </a:r>
            <a:r>
              <a:rPr lang="en-US" sz="2400" b="1" dirty="0" smtClean="0">
                <a:solidFill>
                  <a:schemeClr val="accent6">
                    <a:lumMod val="50000"/>
                  </a:schemeClr>
                </a:solidFill>
              </a:rPr>
              <a:t>interpret</a:t>
            </a:r>
            <a:r>
              <a:rPr lang="en-US" sz="2400" dirty="0" smtClean="0">
                <a:solidFill>
                  <a:schemeClr val="accent6">
                    <a:lumMod val="50000"/>
                  </a:schemeClr>
                </a:solidFill>
              </a:rPr>
              <a:t> these particular time-sequence maps?</a:t>
            </a:r>
          </a:p>
          <a:p>
            <a:pPr lvl="1">
              <a:buFont typeface="Arial" pitchFamily="34" charset="0"/>
              <a:buChar char="•"/>
            </a:pPr>
            <a:r>
              <a:rPr lang="en-US" sz="2400" dirty="0" smtClean="0">
                <a:solidFill>
                  <a:schemeClr val="accent6">
                    <a:lumMod val="50000"/>
                  </a:schemeClr>
                </a:solidFill>
              </a:rPr>
              <a:t> How do you interpret the colors? (Answers: the </a:t>
            </a:r>
            <a:r>
              <a:rPr lang="en-US" sz="2400" b="1" dirty="0" smtClean="0">
                <a:solidFill>
                  <a:srgbClr val="2429F8"/>
                </a:solidFill>
              </a:rPr>
              <a:t>darker the blue </a:t>
            </a:r>
            <a:r>
              <a:rPr lang="en-US" sz="2400" dirty="0" smtClean="0">
                <a:solidFill>
                  <a:schemeClr val="accent6">
                    <a:lumMod val="50000"/>
                  </a:schemeClr>
                </a:solidFill>
              </a:rPr>
              <a:t>	means the more the county will </a:t>
            </a:r>
            <a:r>
              <a:rPr lang="en-US" sz="2400" b="1" dirty="0" smtClean="0">
                <a:solidFill>
                  <a:srgbClr val="2429F8"/>
                </a:solidFill>
              </a:rPr>
              <a:t>rely on itself</a:t>
            </a:r>
            <a:r>
              <a:rPr lang="en-US" sz="2400" dirty="0" smtClean="0">
                <a:solidFill>
                  <a:schemeClr val="accent6">
                    <a:lumMod val="50000"/>
                  </a:schemeClr>
                </a:solidFill>
              </a:rPr>
              <a:t>, the </a:t>
            </a:r>
            <a:r>
              <a:rPr lang="en-US" sz="2400" b="1" dirty="0" smtClean="0">
                <a:solidFill>
                  <a:schemeClr val="accent6">
                    <a:lumMod val="50000"/>
                  </a:schemeClr>
                </a:solidFill>
              </a:rPr>
              <a:t>lighter the 	blue shade</a:t>
            </a:r>
            <a:r>
              <a:rPr lang="en-US" sz="2400" dirty="0" smtClean="0">
                <a:solidFill>
                  <a:schemeClr val="accent6">
                    <a:lumMod val="50000"/>
                  </a:schemeClr>
                </a:solidFill>
              </a:rPr>
              <a:t> means the more that county </a:t>
            </a:r>
            <a:r>
              <a:rPr lang="en-US" sz="2400" b="1" dirty="0" smtClean="0">
                <a:solidFill>
                  <a:schemeClr val="accent6">
                    <a:lumMod val="50000"/>
                  </a:schemeClr>
                </a:solidFill>
              </a:rPr>
              <a:t>depends on Central 	Government</a:t>
            </a:r>
            <a:r>
              <a:rPr lang="en-US" sz="2400" dirty="0" smtClean="0">
                <a:solidFill>
                  <a:schemeClr val="accent6">
                    <a:lumMod val="50000"/>
                  </a:schemeClr>
                </a:solidFill>
              </a:rPr>
              <a:t> for support)</a:t>
            </a:r>
          </a:p>
          <a:p>
            <a:pPr lvl="1">
              <a:buFont typeface="Arial" pitchFamily="34" charset="0"/>
              <a:buChar char="•"/>
            </a:pPr>
            <a:r>
              <a:rPr lang="en-US" sz="2400" dirty="0" smtClean="0">
                <a:solidFill>
                  <a:schemeClr val="accent6">
                    <a:lumMod val="50000"/>
                  </a:schemeClr>
                </a:solidFill>
              </a:rPr>
              <a:t> Do you notice some </a:t>
            </a:r>
            <a:r>
              <a:rPr lang="en-US" sz="2400" b="1" dirty="0" smtClean="0">
                <a:solidFill>
                  <a:schemeClr val="accent6">
                    <a:lumMod val="50000"/>
                  </a:schemeClr>
                </a:solidFill>
              </a:rPr>
              <a:t>subtle changes </a:t>
            </a:r>
            <a:r>
              <a:rPr lang="en-US" sz="2400" dirty="0" smtClean="0">
                <a:solidFill>
                  <a:schemeClr val="accent6">
                    <a:lumMod val="50000"/>
                  </a:schemeClr>
                </a:solidFill>
              </a:rPr>
              <a:t>in the color scheme?</a:t>
            </a:r>
          </a:p>
          <a:p>
            <a:pPr lvl="1">
              <a:buFont typeface="Arial" pitchFamily="34" charset="0"/>
              <a:buChar char="•"/>
            </a:pPr>
            <a:r>
              <a:rPr lang="en-US" sz="2400" dirty="0" smtClean="0">
                <a:solidFill>
                  <a:schemeClr val="accent6">
                    <a:lumMod val="50000"/>
                  </a:schemeClr>
                </a:solidFill>
              </a:rPr>
              <a:t> Pick a particular county and assess whether there was any 	</a:t>
            </a:r>
            <a:r>
              <a:rPr lang="en-US" sz="2400" b="1" dirty="0" smtClean="0">
                <a:solidFill>
                  <a:schemeClr val="accent6">
                    <a:lumMod val="50000"/>
                  </a:schemeClr>
                </a:solidFill>
              </a:rPr>
              <a:t>change in self-reliance </a:t>
            </a:r>
            <a:r>
              <a:rPr lang="en-US" sz="2400" dirty="0" smtClean="0">
                <a:solidFill>
                  <a:schemeClr val="accent6">
                    <a:lumMod val="50000"/>
                  </a:schemeClr>
                </a:solidFill>
              </a:rPr>
              <a:t>from 2000 to 2007 to 2013?</a:t>
            </a:r>
          </a:p>
          <a:p>
            <a:pPr lvl="1">
              <a:buFont typeface="Arial" pitchFamily="34" charset="0"/>
              <a:buChar char="•"/>
            </a:pPr>
            <a:r>
              <a:rPr lang="en-US" sz="2400" dirty="0" smtClean="0">
                <a:solidFill>
                  <a:schemeClr val="accent6">
                    <a:lumMod val="50000"/>
                  </a:schemeClr>
                </a:solidFill>
              </a:rPr>
              <a:t> Are the more self-reliant county associated more with </a:t>
            </a:r>
            <a:r>
              <a:rPr lang="en-US" sz="2400" b="1" dirty="0" smtClean="0">
                <a:solidFill>
                  <a:schemeClr val="accent6">
                    <a:lumMod val="50000"/>
                  </a:schemeClr>
                </a:solidFill>
              </a:rPr>
              <a:t>urban</a:t>
            </a:r>
            <a:r>
              <a:rPr lang="en-US" sz="2400" dirty="0" smtClean="0">
                <a:solidFill>
                  <a:schemeClr val="accent6">
                    <a:lumMod val="50000"/>
                  </a:schemeClr>
                </a:solidFill>
              </a:rPr>
              <a:t> 	settings </a:t>
            </a:r>
            <a:r>
              <a:rPr lang="en-US" sz="2400" b="1" dirty="0" smtClean="0">
                <a:solidFill>
                  <a:schemeClr val="accent6">
                    <a:lumMod val="50000"/>
                  </a:schemeClr>
                </a:solidFill>
              </a:rPr>
              <a:t>or</a:t>
            </a:r>
            <a:r>
              <a:rPr lang="en-US" sz="2400" dirty="0" smtClean="0">
                <a:solidFill>
                  <a:schemeClr val="accent6">
                    <a:lumMod val="50000"/>
                  </a:schemeClr>
                </a:solidFill>
              </a:rPr>
              <a:t> with </a:t>
            </a:r>
            <a:r>
              <a:rPr lang="en-US" sz="2400" b="1" dirty="0" smtClean="0">
                <a:solidFill>
                  <a:schemeClr val="accent6">
                    <a:lumMod val="50000"/>
                  </a:schemeClr>
                </a:solidFill>
              </a:rPr>
              <a:t>rural</a:t>
            </a:r>
            <a:r>
              <a:rPr lang="en-US" sz="2400" dirty="0" smtClean="0">
                <a:solidFill>
                  <a:schemeClr val="accent6">
                    <a:lumMod val="50000"/>
                  </a:schemeClr>
                </a:solidFill>
              </a:rPr>
              <a:t> settings?</a:t>
            </a:r>
          </a:p>
          <a:p>
            <a:pPr lvl="1">
              <a:buFont typeface="Arial" pitchFamily="34" charset="0"/>
              <a:buChar char="•"/>
            </a:pPr>
            <a:r>
              <a:rPr lang="en-US" sz="2400" dirty="0" smtClean="0">
                <a:solidFill>
                  <a:schemeClr val="accent6">
                    <a:lumMod val="50000"/>
                  </a:schemeClr>
                </a:solidFill>
              </a:rPr>
              <a:t> </a:t>
            </a:r>
            <a:r>
              <a:rPr lang="en-US" sz="2400" b="1" dirty="0" smtClean="0">
                <a:solidFill>
                  <a:schemeClr val="accent6">
                    <a:lumMod val="50000"/>
                  </a:schemeClr>
                </a:solidFill>
              </a:rPr>
              <a:t>Why</a:t>
            </a:r>
            <a:r>
              <a:rPr lang="en-US" sz="2400" dirty="0" smtClean="0">
                <a:solidFill>
                  <a:schemeClr val="accent6">
                    <a:lumMod val="50000"/>
                  </a:schemeClr>
                </a:solidFill>
              </a:rPr>
              <a:t> is this so?</a:t>
            </a:r>
          </a:p>
          <a:p>
            <a:pPr lvl="1">
              <a:buFont typeface="Arial" pitchFamily="34" charset="0"/>
              <a:buChar char="•"/>
            </a:pPr>
            <a:r>
              <a:rPr lang="en-US" sz="2400" dirty="0" smtClean="0">
                <a:solidFill>
                  <a:schemeClr val="accent6">
                    <a:lumMod val="50000"/>
                  </a:schemeClr>
                </a:solidFill>
              </a:rPr>
              <a:t> What </a:t>
            </a:r>
            <a:r>
              <a:rPr lang="en-US" sz="2400" b="1" dirty="0" smtClean="0">
                <a:solidFill>
                  <a:schemeClr val="accent6">
                    <a:lumMod val="50000"/>
                  </a:schemeClr>
                </a:solidFill>
              </a:rPr>
              <a:t>factors</a:t>
            </a:r>
            <a:r>
              <a:rPr lang="en-US" sz="2400" dirty="0" smtClean="0">
                <a:solidFill>
                  <a:schemeClr val="accent6">
                    <a:lumMod val="50000"/>
                  </a:schemeClr>
                </a:solidFill>
              </a:rPr>
              <a:t> contribute to a county’s reliance on Central 	Government? Is it </a:t>
            </a:r>
            <a:r>
              <a:rPr lang="en-US" sz="2400" b="1" dirty="0" smtClean="0">
                <a:solidFill>
                  <a:schemeClr val="accent6">
                    <a:lumMod val="50000"/>
                  </a:schemeClr>
                </a:solidFill>
              </a:rPr>
              <a:t>distance</a:t>
            </a:r>
            <a:r>
              <a:rPr lang="en-US" sz="2400" dirty="0" smtClean="0">
                <a:solidFill>
                  <a:schemeClr val="accent6">
                    <a:lumMod val="50000"/>
                  </a:schemeClr>
                </a:solidFill>
              </a:rPr>
              <a:t>? Is it </a:t>
            </a:r>
            <a:r>
              <a:rPr lang="en-US" sz="2400" b="1" dirty="0" smtClean="0">
                <a:solidFill>
                  <a:schemeClr val="accent6">
                    <a:lumMod val="50000"/>
                  </a:schemeClr>
                </a:solidFill>
              </a:rPr>
              <a:t>infrastructure</a:t>
            </a:r>
            <a:r>
              <a:rPr lang="en-US" sz="24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Are there other factors that you can think of?</a:t>
            </a:r>
          </a:p>
          <a:p>
            <a:pPr lvl="1"/>
            <a:r>
              <a:rPr lang="en-US" sz="2400" dirty="0" smtClean="0">
                <a:solidFill>
                  <a:schemeClr val="accent6">
                    <a:lumMod val="50000"/>
                  </a:schemeClr>
                </a:solidFill>
              </a:rPr>
              <a:t> </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7170" name="Picture 2"/>
          <p:cNvPicPr>
            <a:picLocks noChangeAspect="1" noChangeArrowheads="1"/>
          </p:cNvPicPr>
          <p:nvPr/>
        </p:nvPicPr>
        <p:blipFill>
          <a:blip r:embed="rId3" cstate="print"/>
          <a:srcRect/>
          <a:stretch>
            <a:fillRect/>
          </a:stretch>
        </p:blipFill>
        <p:spPr bwMode="auto">
          <a:xfrm>
            <a:off x="1447801" y="600060"/>
            <a:ext cx="7696199" cy="6257940"/>
          </a:xfrm>
          <a:prstGeom prst="rect">
            <a:avLst/>
          </a:prstGeom>
          <a:noFill/>
          <a:ln w="9525">
            <a:noFill/>
            <a:miter lim="800000"/>
            <a:headEnd/>
            <a:tailEnd/>
          </a:ln>
        </p:spPr>
      </p:pic>
      <p:pic>
        <p:nvPicPr>
          <p:cNvPr id="7171" name="Picture 3"/>
          <p:cNvPicPr>
            <a:picLocks noChangeAspect="1" noChangeArrowheads="1"/>
          </p:cNvPicPr>
          <p:nvPr/>
        </p:nvPicPr>
        <p:blipFill>
          <a:blip r:embed="rId4" cstate="print"/>
          <a:srcRect/>
          <a:stretch>
            <a:fillRect/>
          </a:stretch>
        </p:blipFill>
        <p:spPr bwMode="auto">
          <a:xfrm>
            <a:off x="0" y="685620"/>
            <a:ext cx="3523090" cy="2819580"/>
          </a:xfrm>
          <a:prstGeom prst="rect">
            <a:avLst/>
          </a:prstGeom>
          <a:noFill/>
          <a:ln w="9525">
            <a:noFill/>
            <a:miter lim="800000"/>
            <a:headEnd/>
            <a:tailEnd/>
          </a:ln>
        </p:spPr>
      </p:pic>
      <p:pic>
        <p:nvPicPr>
          <p:cNvPr id="7172" name="Picture 4"/>
          <p:cNvPicPr>
            <a:picLocks noChangeAspect="1" noChangeArrowheads="1"/>
          </p:cNvPicPr>
          <p:nvPr/>
        </p:nvPicPr>
        <p:blipFill>
          <a:blip r:embed="rId5" cstate="print"/>
          <a:srcRect/>
          <a:stretch>
            <a:fillRect/>
          </a:stretch>
        </p:blipFill>
        <p:spPr bwMode="auto">
          <a:xfrm>
            <a:off x="0" y="5444496"/>
            <a:ext cx="2209800" cy="1413504"/>
          </a:xfrm>
          <a:prstGeom prst="rect">
            <a:avLst/>
          </a:prstGeom>
          <a:noFill/>
          <a:ln w="9525">
            <a:noFill/>
            <a:miter lim="800000"/>
            <a:headEnd/>
            <a:tailEnd/>
          </a:ln>
        </p:spPr>
      </p:pic>
      <p:sp>
        <p:nvSpPr>
          <p:cNvPr id="6" name="Rectangle 5"/>
          <p:cNvSpPr/>
          <p:nvPr/>
        </p:nvSpPr>
        <p:spPr>
          <a:xfrm>
            <a:off x="381000" y="0"/>
            <a:ext cx="8458200" cy="646331"/>
          </a:xfrm>
          <a:prstGeom prst="rect">
            <a:avLst/>
          </a:prstGeom>
        </p:spPr>
        <p:txBody>
          <a:bodyPr wrap="square">
            <a:spAutoFit/>
          </a:bodyPr>
          <a:lstStyle/>
          <a:p>
            <a:r>
              <a:rPr lang="en-US" sz="3600" dirty="0" smtClean="0">
                <a:solidFill>
                  <a:schemeClr val="accent6">
                    <a:lumMod val="50000"/>
                  </a:schemeClr>
                </a:solidFill>
              </a:rPr>
              <a:t>P. 69 – Major development projects.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228600" y="228600"/>
            <a:ext cx="8763000" cy="6494085"/>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Look at the map legend and list the five types of development 	projects?</a:t>
            </a:r>
          </a:p>
          <a:p>
            <a:pPr lvl="1">
              <a:buFont typeface="Arial" pitchFamily="34" charset="0"/>
              <a:buChar char="•"/>
            </a:pPr>
            <a:r>
              <a:rPr lang="en-US" sz="2400" dirty="0" smtClean="0">
                <a:solidFill>
                  <a:schemeClr val="accent6">
                    <a:lumMod val="50000"/>
                  </a:schemeClr>
                </a:solidFill>
              </a:rPr>
              <a:t> Why are </a:t>
            </a:r>
            <a:r>
              <a:rPr lang="en-US" sz="2400" b="1" dirty="0" smtClean="0">
                <a:solidFill>
                  <a:schemeClr val="accent6">
                    <a:lumMod val="50000"/>
                  </a:schemeClr>
                </a:solidFill>
              </a:rPr>
              <a:t>transportation</a:t>
            </a:r>
            <a:r>
              <a:rPr lang="en-US" sz="2400" dirty="0" smtClean="0">
                <a:solidFill>
                  <a:schemeClr val="accent6">
                    <a:lumMod val="50000"/>
                  </a:schemeClr>
                </a:solidFill>
              </a:rPr>
              <a:t> projects important?</a:t>
            </a:r>
          </a:p>
          <a:p>
            <a:pPr lvl="1">
              <a:buFont typeface="Arial" pitchFamily="34" charset="0"/>
              <a:buChar char="•"/>
            </a:pPr>
            <a:r>
              <a:rPr lang="en-US" sz="2400" dirty="0" smtClean="0">
                <a:solidFill>
                  <a:schemeClr val="accent6">
                    <a:lumMod val="50000"/>
                  </a:schemeClr>
                </a:solidFill>
              </a:rPr>
              <a:t> Why are building </a:t>
            </a:r>
            <a:r>
              <a:rPr lang="en-US" sz="2400" b="1" dirty="0" smtClean="0">
                <a:solidFill>
                  <a:schemeClr val="accent6">
                    <a:lumMod val="50000"/>
                  </a:schemeClr>
                </a:solidFill>
              </a:rPr>
              <a:t>dams</a:t>
            </a:r>
            <a:r>
              <a:rPr lang="en-US" sz="2400" dirty="0" smtClean="0">
                <a:solidFill>
                  <a:schemeClr val="accent6">
                    <a:lumMod val="50000"/>
                  </a:schemeClr>
                </a:solidFill>
              </a:rPr>
              <a:t> important to a nation? (Answers: they 	provide water supply for various purposes such as drinking, 	recreation, industrial use, and agriculture; they also can 	generate electricity; a reservoir may moderate extreme 	weather conditions)</a:t>
            </a:r>
          </a:p>
          <a:p>
            <a:pPr lvl="1">
              <a:buFont typeface="Arial" pitchFamily="34" charset="0"/>
              <a:buChar char="•"/>
            </a:pPr>
            <a:r>
              <a:rPr lang="en-US" sz="2400" dirty="0" smtClean="0">
                <a:solidFill>
                  <a:schemeClr val="accent6">
                    <a:lumMod val="50000"/>
                  </a:schemeClr>
                </a:solidFill>
              </a:rPr>
              <a:t> What are some </a:t>
            </a:r>
            <a:r>
              <a:rPr lang="en-US" sz="2400" b="1" dirty="0" smtClean="0">
                <a:solidFill>
                  <a:schemeClr val="accent6">
                    <a:lumMod val="50000"/>
                  </a:schemeClr>
                </a:solidFill>
              </a:rPr>
              <a:t>negative environmental impacts </a:t>
            </a:r>
            <a:r>
              <a:rPr lang="en-US" sz="2400" dirty="0" smtClean="0">
                <a:solidFill>
                  <a:schemeClr val="accent6">
                    <a:lumMod val="50000"/>
                  </a:schemeClr>
                </a:solidFill>
              </a:rPr>
              <a:t>of dams? 	(Answers: they starve water supply for the lower course of 	the river; dams create a barrier to water flow and is a cause 	for silt and sand build-up; they lessen the amount of nutrients 	to the lower course; they may prevent some fish species from 	migrating upstream to spawning grounds; they may 	submerge any archaeologic sites; and they may displace 	people who have homes in the watershed). </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0"/>
            <a:ext cx="8763000" cy="6863417"/>
          </a:xfrm>
          <a:prstGeom prst="rect">
            <a:avLst/>
          </a:prstGeom>
        </p:spPr>
        <p:txBody>
          <a:bodyPr wrap="square">
            <a:spAutoFit/>
          </a:bodyPr>
          <a:lstStyle/>
          <a:p>
            <a:r>
              <a:rPr lang="en-US" sz="3200" dirty="0" smtClean="0">
                <a:solidFill>
                  <a:schemeClr val="accent6">
                    <a:lumMod val="50000"/>
                  </a:schemeClr>
                </a:solidFill>
              </a:rPr>
              <a:t>Spatial thinking questions </a:t>
            </a:r>
            <a:r>
              <a:rPr lang="en-US" sz="3200" b="1" i="1" dirty="0" smtClean="0">
                <a:solidFill>
                  <a:schemeClr val="accent6">
                    <a:lumMod val="50000"/>
                  </a:schemeClr>
                </a:solidFill>
              </a:rPr>
              <a:t>continued</a:t>
            </a:r>
            <a:r>
              <a:rPr lang="en-US" sz="32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What is a </a:t>
            </a:r>
            <a:r>
              <a:rPr lang="en-US" sz="2400" b="1" dirty="0" smtClean="0">
                <a:solidFill>
                  <a:schemeClr val="accent6">
                    <a:lumMod val="50000"/>
                  </a:schemeClr>
                </a:solidFill>
              </a:rPr>
              <a:t>reclamation</a:t>
            </a:r>
            <a:r>
              <a:rPr lang="en-US" sz="2400" dirty="0" smtClean="0">
                <a:solidFill>
                  <a:schemeClr val="accent6">
                    <a:lumMod val="50000"/>
                  </a:schemeClr>
                </a:solidFill>
              </a:rPr>
              <a:t> project?</a:t>
            </a:r>
          </a:p>
          <a:p>
            <a:pPr lvl="1">
              <a:buFont typeface="Arial" pitchFamily="34" charset="0"/>
              <a:buChar char="•"/>
            </a:pPr>
            <a:r>
              <a:rPr lang="en-US" sz="2400" dirty="0" smtClean="0">
                <a:solidFill>
                  <a:schemeClr val="accent6">
                    <a:lumMod val="50000"/>
                  </a:schemeClr>
                </a:solidFill>
              </a:rPr>
              <a:t> Are reclaimed lands safe to build on? (yes if done properly)</a:t>
            </a:r>
          </a:p>
          <a:p>
            <a:pPr lvl="1">
              <a:buFont typeface="Arial" pitchFamily="34" charset="0"/>
              <a:buChar char="•"/>
            </a:pPr>
            <a:r>
              <a:rPr lang="en-US" sz="2400" dirty="0" smtClean="0">
                <a:solidFill>
                  <a:schemeClr val="accent6">
                    <a:lumMod val="50000"/>
                  </a:schemeClr>
                </a:solidFill>
              </a:rPr>
              <a:t> Can reclaimed lands </a:t>
            </a:r>
            <a:r>
              <a:rPr lang="en-US" sz="2400" b="1" dirty="0" smtClean="0">
                <a:solidFill>
                  <a:schemeClr val="accent6">
                    <a:lumMod val="50000"/>
                  </a:schemeClr>
                </a:solidFill>
              </a:rPr>
              <a:t>sustain tall building</a:t>
            </a:r>
            <a:r>
              <a:rPr lang="en-US" sz="2400" dirty="0" smtClean="0">
                <a:solidFill>
                  <a:schemeClr val="accent6">
                    <a:lumMod val="50000"/>
                  </a:schemeClr>
                </a:solidFill>
              </a:rPr>
              <a:t>? (yes, many examples 	exists in other cities where land is scarce and population high)</a:t>
            </a:r>
          </a:p>
          <a:p>
            <a:pPr lvl="1">
              <a:buFont typeface="Arial" pitchFamily="34" charset="0"/>
              <a:buChar char="•"/>
            </a:pPr>
            <a:r>
              <a:rPr lang="en-US" sz="2400" dirty="0" smtClean="0">
                <a:solidFill>
                  <a:schemeClr val="accent6">
                    <a:lumMod val="50000"/>
                  </a:schemeClr>
                </a:solidFill>
              </a:rPr>
              <a:t> Can reclaimed lands </a:t>
            </a:r>
            <a:r>
              <a:rPr lang="en-US" sz="2400" b="1" dirty="0" smtClean="0">
                <a:solidFill>
                  <a:schemeClr val="accent6">
                    <a:lumMod val="50000"/>
                  </a:schemeClr>
                </a:solidFill>
              </a:rPr>
              <a:t>sustain agriculture</a:t>
            </a:r>
            <a:r>
              <a:rPr lang="en-US" sz="2400" dirty="0" smtClean="0">
                <a:solidFill>
                  <a:schemeClr val="accent6">
                    <a:lumMod val="50000"/>
                  </a:schemeClr>
                </a:solidFill>
              </a:rPr>
              <a:t>? (yes)</a:t>
            </a:r>
          </a:p>
          <a:p>
            <a:pPr lvl="1">
              <a:buFont typeface="Arial" pitchFamily="34" charset="0"/>
              <a:buChar char="•"/>
            </a:pPr>
            <a:r>
              <a:rPr lang="en-US" sz="2400" dirty="0" smtClean="0">
                <a:solidFill>
                  <a:schemeClr val="accent6">
                    <a:lumMod val="50000"/>
                  </a:schemeClr>
                </a:solidFill>
              </a:rPr>
              <a:t> What are some of the </a:t>
            </a:r>
            <a:r>
              <a:rPr lang="en-US" sz="2400" b="1" dirty="0" smtClean="0">
                <a:solidFill>
                  <a:schemeClr val="accent6">
                    <a:lumMod val="50000"/>
                  </a:schemeClr>
                </a:solidFill>
              </a:rPr>
              <a:t>other uses </a:t>
            </a:r>
            <a:r>
              <a:rPr lang="en-US" sz="2400" dirty="0" smtClean="0">
                <a:solidFill>
                  <a:schemeClr val="accent6">
                    <a:lumMod val="50000"/>
                  </a:schemeClr>
                </a:solidFill>
              </a:rPr>
              <a:t>of reclaimed land? (for 	building infrastructures such as airports and transportation 	networks, or severe weather resistant dykes; many examples 	from Hong Kong) </a:t>
            </a:r>
          </a:p>
          <a:p>
            <a:pPr lvl="1">
              <a:buFont typeface="Arial" pitchFamily="34" charset="0"/>
              <a:buChar char="•"/>
            </a:pPr>
            <a:r>
              <a:rPr lang="en-US" sz="2400" dirty="0" smtClean="0">
                <a:solidFill>
                  <a:schemeClr val="accent6">
                    <a:lumMod val="50000"/>
                  </a:schemeClr>
                </a:solidFill>
              </a:rPr>
              <a:t> Why must a nation address the </a:t>
            </a:r>
            <a:r>
              <a:rPr lang="en-US" sz="2400" b="1" dirty="0" smtClean="0">
                <a:solidFill>
                  <a:schemeClr val="accent6">
                    <a:lumMod val="50000"/>
                  </a:schemeClr>
                </a:solidFill>
              </a:rPr>
              <a:t>growth of metropolitan areas</a:t>
            </a:r>
            <a:r>
              <a:rPr lang="en-US" sz="2400" dirty="0" smtClean="0">
                <a:solidFill>
                  <a:schemeClr val="accent6">
                    <a:lumMod val="50000"/>
                  </a:schemeClr>
                </a:solidFill>
              </a:rPr>
              <a:t>? (to alleviate pressures from population growth, housing demands, added sewage and sanitary demands, transportation congestions, water supplies, air pollution from added transportation vehicles, higher demand for medical services, food supply and food security, as well as social and community needs such as police and fire-fighter, green spaces, personal well beings and quality of life, amongst many other living conditions.)</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228600" y="533400"/>
            <a:ext cx="8763000" cy="5386090"/>
          </a:xfrm>
          <a:prstGeom prst="rect">
            <a:avLst/>
          </a:prstGeom>
        </p:spPr>
        <p:txBody>
          <a:bodyPr wrap="square">
            <a:spAutoFit/>
          </a:bodyPr>
          <a:lstStyle/>
          <a:p>
            <a:r>
              <a:rPr lang="en-US" sz="3200" dirty="0" smtClean="0">
                <a:solidFill>
                  <a:schemeClr val="accent6">
                    <a:lumMod val="50000"/>
                  </a:schemeClr>
                </a:solidFill>
              </a:rPr>
              <a:t>Spatial thinking questions </a:t>
            </a:r>
            <a:r>
              <a:rPr lang="en-US" sz="3200" b="1" i="1" dirty="0" smtClean="0">
                <a:solidFill>
                  <a:schemeClr val="accent6">
                    <a:lumMod val="50000"/>
                  </a:schemeClr>
                </a:solidFill>
              </a:rPr>
              <a:t>continued</a:t>
            </a:r>
            <a:r>
              <a:rPr lang="en-US" sz="32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From looking at the maps, there are obvious swaths of land that 	the South Korean Central Government </a:t>
            </a:r>
            <a:r>
              <a:rPr lang="en-US" sz="2400" b="1" dirty="0" smtClean="0">
                <a:solidFill>
                  <a:schemeClr val="accent6">
                    <a:lumMod val="50000"/>
                  </a:schemeClr>
                </a:solidFill>
              </a:rPr>
              <a:t>did not plan any major 	development projects</a:t>
            </a:r>
            <a:r>
              <a:rPr lang="en-US" sz="2400" dirty="0" smtClean="0">
                <a:solidFill>
                  <a:schemeClr val="accent6">
                    <a:lumMod val="50000"/>
                  </a:schemeClr>
                </a:solidFill>
              </a:rPr>
              <a:t>, where are these swaths of land?</a:t>
            </a:r>
          </a:p>
          <a:p>
            <a:pPr lvl="1">
              <a:buFont typeface="Arial" pitchFamily="34" charset="0"/>
              <a:buChar char="•"/>
            </a:pPr>
            <a:r>
              <a:rPr lang="en-US" sz="2400" dirty="0" smtClean="0">
                <a:solidFill>
                  <a:schemeClr val="accent6">
                    <a:lumMod val="50000"/>
                  </a:schemeClr>
                </a:solidFill>
              </a:rPr>
              <a:t> </a:t>
            </a:r>
            <a:r>
              <a:rPr lang="en-US" sz="2400" b="1" dirty="0" smtClean="0">
                <a:solidFill>
                  <a:schemeClr val="accent6">
                    <a:lumMod val="50000"/>
                  </a:schemeClr>
                </a:solidFill>
              </a:rPr>
              <a:t>Why</a:t>
            </a:r>
            <a:r>
              <a:rPr lang="en-US" sz="2400" dirty="0" smtClean="0">
                <a:solidFill>
                  <a:schemeClr val="accent6">
                    <a:lumMod val="50000"/>
                  </a:schemeClr>
                </a:solidFill>
              </a:rPr>
              <a:t> would the government </a:t>
            </a:r>
            <a:r>
              <a:rPr lang="en-US" sz="2400" b="1" dirty="0" smtClean="0">
                <a:solidFill>
                  <a:schemeClr val="accent6">
                    <a:lumMod val="50000"/>
                  </a:schemeClr>
                </a:solidFill>
              </a:rPr>
              <a:t>not</a:t>
            </a:r>
            <a:r>
              <a:rPr lang="en-US" sz="2400" dirty="0" smtClean="0">
                <a:solidFill>
                  <a:schemeClr val="accent6">
                    <a:lumMod val="50000"/>
                  </a:schemeClr>
                </a:solidFill>
              </a:rPr>
              <a:t> build projects </a:t>
            </a:r>
            <a:r>
              <a:rPr lang="en-US" sz="2400" b="1" dirty="0" smtClean="0">
                <a:solidFill>
                  <a:schemeClr val="accent6">
                    <a:lumMod val="50000"/>
                  </a:schemeClr>
                </a:solidFill>
              </a:rPr>
              <a:t>here</a:t>
            </a:r>
            <a:r>
              <a:rPr lang="en-US" sz="2400" dirty="0" smtClean="0">
                <a:solidFill>
                  <a:schemeClr val="accent6">
                    <a:lumMod val="50000"/>
                  </a:schemeClr>
                </a:solidFill>
              </a:rPr>
              <a:t>? (For the 	north swath of land: it is too close to N Korea; for the east 	swath, look at the next map from this </a:t>
            </a:r>
            <a:r>
              <a:rPr lang="en-US" sz="2400" dirty="0" err="1" smtClean="0">
                <a:solidFill>
                  <a:schemeClr val="accent6">
                    <a:lumMod val="50000"/>
                  </a:schemeClr>
                </a:solidFill>
              </a:rPr>
              <a:t>powerpoint</a:t>
            </a:r>
            <a:r>
              <a:rPr lang="en-US" sz="2400" dirty="0" smtClean="0">
                <a:solidFill>
                  <a:schemeClr val="accent6">
                    <a:lumMod val="50000"/>
                  </a:schemeClr>
                </a:solidFill>
              </a:rPr>
              <a:t> or p.70 of 	the Atlas [answers: much less efficient transportation 	network and very rugged terrain])</a:t>
            </a:r>
          </a:p>
          <a:p>
            <a:pPr lvl="1">
              <a:buFont typeface="Arial" pitchFamily="34" charset="0"/>
              <a:buChar char="•"/>
            </a:pPr>
            <a:r>
              <a:rPr lang="en-US" sz="2400" dirty="0" smtClean="0">
                <a:solidFill>
                  <a:schemeClr val="accent6">
                    <a:lumMod val="50000"/>
                  </a:schemeClr>
                </a:solidFill>
              </a:rPr>
              <a:t> What will adequate infrastructure mean for a nation? (that it 	has the right tools to succeed in manufacturing and conduct 	global trade)</a:t>
            </a:r>
          </a:p>
          <a:p>
            <a:pPr lvl="1">
              <a:buFont typeface="Arial" pitchFamily="34" charset="0"/>
              <a:buChar char="•"/>
            </a:pPr>
            <a:r>
              <a:rPr lang="en-US" sz="2400" dirty="0" smtClean="0">
                <a:solidFill>
                  <a:schemeClr val="accent6">
                    <a:lumMod val="50000"/>
                  </a:schemeClr>
                </a:solidFill>
              </a:rPr>
              <a:t> Can you think of </a:t>
            </a:r>
            <a:r>
              <a:rPr lang="en-US" sz="2400" b="1" dirty="0" smtClean="0">
                <a:solidFill>
                  <a:schemeClr val="accent6">
                    <a:lumMod val="50000"/>
                  </a:schemeClr>
                </a:solidFill>
              </a:rPr>
              <a:t>other issues </a:t>
            </a:r>
            <a:r>
              <a:rPr lang="en-US" sz="2400" dirty="0" smtClean="0">
                <a:solidFill>
                  <a:schemeClr val="accent6">
                    <a:lumMod val="50000"/>
                  </a:schemeClr>
                </a:solidFill>
              </a:rPr>
              <a:t>that relate to a nation’s need to 	develop major projects?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6" name="Rectangle 5"/>
          <p:cNvSpPr/>
          <p:nvPr/>
        </p:nvSpPr>
        <p:spPr>
          <a:xfrm>
            <a:off x="381000" y="0"/>
            <a:ext cx="8458200" cy="646331"/>
          </a:xfrm>
          <a:prstGeom prst="rect">
            <a:avLst/>
          </a:prstGeom>
        </p:spPr>
        <p:txBody>
          <a:bodyPr wrap="square">
            <a:spAutoFit/>
          </a:bodyPr>
          <a:lstStyle/>
          <a:p>
            <a:r>
              <a:rPr lang="en-US" sz="3600" dirty="0" smtClean="0">
                <a:solidFill>
                  <a:schemeClr val="accent6">
                    <a:lumMod val="50000"/>
                  </a:schemeClr>
                </a:solidFill>
              </a:rPr>
              <a:t>P. 70 – Major Transportation Infrastructure.</a:t>
            </a:r>
          </a:p>
        </p:txBody>
      </p:sp>
      <p:pic>
        <p:nvPicPr>
          <p:cNvPr id="8194" name="Picture 2"/>
          <p:cNvPicPr>
            <a:picLocks noChangeAspect="1" noChangeArrowheads="1"/>
          </p:cNvPicPr>
          <p:nvPr/>
        </p:nvPicPr>
        <p:blipFill>
          <a:blip r:embed="rId3" cstate="print"/>
          <a:srcRect/>
          <a:stretch>
            <a:fillRect/>
          </a:stretch>
        </p:blipFill>
        <p:spPr bwMode="auto">
          <a:xfrm>
            <a:off x="0" y="762000"/>
            <a:ext cx="5034425" cy="5791200"/>
          </a:xfrm>
          <a:prstGeom prst="rect">
            <a:avLst/>
          </a:prstGeom>
          <a:noFill/>
          <a:ln w="9525">
            <a:noFill/>
            <a:miter lim="800000"/>
            <a:headEnd/>
            <a:tailEnd/>
          </a:ln>
        </p:spPr>
      </p:pic>
      <p:pic>
        <p:nvPicPr>
          <p:cNvPr id="8195" name="Picture 3"/>
          <p:cNvPicPr>
            <a:picLocks noChangeAspect="1" noChangeArrowheads="1"/>
          </p:cNvPicPr>
          <p:nvPr/>
        </p:nvPicPr>
        <p:blipFill>
          <a:blip r:embed="rId4" cstate="print"/>
          <a:srcRect/>
          <a:stretch>
            <a:fillRect/>
          </a:stretch>
        </p:blipFill>
        <p:spPr bwMode="auto">
          <a:xfrm>
            <a:off x="5105401" y="1417378"/>
            <a:ext cx="4038600" cy="52580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0" y="228600"/>
            <a:ext cx="8991600" cy="6494085"/>
          </a:xfrm>
          <a:prstGeom prst="rect">
            <a:avLst/>
          </a:prstGeom>
        </p:spPr>
        <p:txBody>
          <a:bodyPr wrap="square">
            <a:spAutoFit/>
          </a:bodyPr>
          <a:lstStyle/>
          <a:p>
            <a:r>
              <a:rPr lang="en-US" sz="3200" dirty="0" smtClean="0">
                <a:solidFill>
                  <a:schemeClr val="accent6">
                    <a:lumMod val="50000"/>
                  </a:schemeClr>
                </a:solidFill>
              </a:rPr>
              <a:t> Spatial thinking questions for the previous maps:</a:t>
            </a:r>
          </a:p>
          <a:p>
            <a:pPr lvl="1">
              <a:buFont typeface="Arial" pitchFamily="34" charset="0"/>
              <a:buChar char="•"/>
            </a:pPr>
            <a:r>
              <a:rPr lang="en-US" sz="2400" dirty="0" smtClean="0">
                <a:solidFill>
                  <a:schemeClr val="accent6">
                    <a:lumMod val="50000"/>
                  </a:schemeClr>
                </a:solidFill>
              </a:rPr>
              <a:t> What is the general </a:t>
            </a:r>
            <a:r>
              <a:rPr lang="en-US" sz="2400" b="1" dirty="0" smtClean="0">
                <a:solidFill>
                  <a:schemeClr val="accent6">
                    <a:lumMod val="50000"/>
                  </a:schemeClr>
                </a:solidFill>
              </a:rPr>
              <a:t>direction of the pattern </a:t>
            </a:r>
            <a:r>
              <a:rPr lang="en-US" sz="2400" dirty="0" smtClean="0">
                <a:solidFill>
                  <a:schemeClr val="accent6">
                    <a:lumMod val="50000"/>
                  </a:schemeClr>
                </a:solidFill>
              </a:rPr>
              <a:t>of major highways?</a:t>
            </a:r>
          </a:p>
          <a:p>
            <a:pPr lvl="1">
              <a:buFont typeface="Arial" pitchFamily="34" charset="0"/>
              <a:buChar char="•"/>
            </a:pPr>
            <a:r>
              <a:rPr lang="en-US" sz="2400" dirty="0" smtClean="0">
                <a:solidFill>
                  <a:schemeClr val="accent6">
                    <a:lumMod val="50000"/>
                  </a:schemeClr>
                </a:solidFill>
              </a:rPr>
              <a:t> What part of South Korea has the </a:t>
            </a:r>
            <a:r>
              <a:rPr lang="en-US" sz="2400" b="1" dirty="0" smtClean="0">
                <a:solidFill>
                  <a:schemeClr val="accent6">
                    <a:lumMod val="50000"/>
                  </a:schemeClr>
                </a:solidFill>
              </a:rPr>
              <a:t>densest</a:t>
            </a:r>
            <a:r>
              <a:rPr lang="en-US" sz="2400" dirty="0" smtClean="0">
                <a:solidFill>
                  <a:schemeClr val="accent6">
                    <a:lumMod val="50000"/>
                  </a:schemeClr>
                </a:solidFill>
              </a:rPr>
              <a:t> transportation 	network?</a:t>
            </a:r>
          </a:p>
          <a:p>
            <a:pPr lvl="1">
              <a:buFont typeface="Arial" pitchFamily="34" charset="0"/>
              <a:buChar char="•"/>
            </a:pPr>
            <a:r>
              <a:rPr lang="en-US" sz="2400" dirty="0" smtClean="0">
                <a:solidFill>
                  <a:schemeClr val="accent6">
                    <a:lumMod val="50000"/>
                  </a:schemeClr>
                </a:solidFill>
              </a:rPr>
              <a:t> What part of South Korea has the most </a:t>
            </a:r>
            <a:r>
              <a:rPr lang="en-US" sz="2400" b="1" dirty="0" smtClean="0">
                <a:solidFill>
                  <a:schemeClr val="accent6">
                    <a:lumMod val="50000"/>
                  </a:schemeClr>
                </a:solidFill>
              </a:rPr>
              <a:t>sparse</a:t>
            </a:r>
            <a:r>
              <a:rPr lang="en-US" sz="2400" dirty="0" smtClean="0">
                <a:solidFill>
                  <a:schemeClr val="accent6">
                    <a:lumMod val="50000"/>
                  </a:schemeClr>
                </a:solidFill>
              </a:rPr>
              <a:t> transportation 	network and why? (Look at a </a:t>
            </a:r>
            <a:r>
              <a:rPr lang="en-US" sz="2400" b="1" dirty="0" smtClean="0">
                <a:solidFill>
                  <a:schemeClr val="accent6">
                    <a:lumMod val="50000"/>
                  </a:schemeClr>
                </a:solidFill>
              </a:rPr>
              <a:t>physical map </a:t>
            </a:r>
            <a:r>
              <a:rPr lang="en-US" sz="2400" dirty="0" smtClean="0">
                <a:solidFill>
                  <a:schemeClr val="accent6">
                    <a:lumMod val="50000"/>
                  </a:schemeClr>
                </a:solidFill>
              </a:rPr>
              <a:t>of the country)</a:t>
            </a:r>
          </a:p>
          <a:p>
            <a:pPr lvl="1">
              <a:buFont typeface="Arial" pitchFamily="34" charset="0"/>
              <a:buChar char="•"/>
            </a:pPr>
            <a:r>
              <a:rPr lang="en-US" sz="2400" dirty="0" smtClean="0">
                <a:solidFill>
                  <a:schemeClr val="accent6">
                    <a:lumMod val="50000"/>
                  </a:schemeClr>
                </a:solidFill>
              </a:rPr>
              <a:t> On the maps, the networks of airports and port facilities are less 	obvious than roads and railroads, can you suggest why and 	how would you solve this problem? (Answers: airports and 	port 	facilities are represented by </a:t>
            </a:r>
            <a:r>
              <a:rPr lang="en-US" sz="2400" b="1" dirty="0" smtClean="0">
                <a:solidFill>
                  <a:schemeClr val="accent6">
                    <a:lumMod val="50000"/>
                  </a:schemeClr>
                </a:solidFill>
              </a:rPr>
              <a:t>point symbols </a:t>
            </a:r>
            <a:r>
              <a:rPr lang="en-US" sz="2400" dirty="0" smtClean="0">
                <a:solidFill>
                  <a:schemeClr val="accent6">
                    <a:lumMod val="50000"/>
                  </a:schemeClr>
                </a:solidFill>
              </a:rPr>
              <a:t>on the map and 	therefore </a:t>
            </a:r>
            <a:r>
              <a:rPr lang="en-US" sz="2400" b="1" dirty="0" smtClean="0">
                <a:solidFill>
                  <a:schemeClr val="accent6">
                    <a:lumMod val="50000"/>
                  </a:schemeClr>
                </a:solidFill>
              </a:rPr>
              <a:t>less obvious</a:t>
            </a:r>
            <a:r>
              <a:rPr lang="en-US" sz="2400" dirty="0" smtClean="0">
                <a:solidFill>
                  <a:schemeClr val="accent6">
                    <a:lumMod val="50000"/>
                  </a:schemeClr>
                </a:solidFill>
              </a:rPr>
              <a:t>; create a separate map that is not 	cluttered with </a:t>
            </a:r>
            <a:r>
              <a:rPr lang="en-US" sz="2400" dirty="0" err="1" smtClean="0">
                <a:solidFill>
                  <a:schemeClr val="accent6">
                    <a:lumMod val="50000"/>
                  </a:schemeClr>
                </a:solidFill>
              </a:rPr>
              <a:t>linework</a:t>
            </a:r>
            <a:r>
              <a:rPr lang="en-US" sz="2400" dirty="0" smtClean="0">
                <a:solidFill>
                  <a:schemeClr val="accent6">
                    <a:lumMod val="50000"/>
                  </a:schemeClr>
                </a:solidFill>
              </a:rPr>
              <a:t>). </a:t>
            </a:r>
          </a:p>
          <a:p>
            <a:pPr lvl="1">
              <a:buFont typeface="Arial" pitchFamily="34" charset="0"/>
              <a:buChar char="•"/>
            </a:pPr>
            <a:r>
              <a:rPr lang="en-US" sz="2400" dirty="0" smtClean="0">
                <a:solidFill>
                  <a:schemeClr val="accent6">
                    <a:lumMod val="50000"/>
                  </a:schemeClr>
                </a:solidFill>
              </a:rPr>
              <a:t> What other transportation networks are not obvious on this map 	and why? (Answer: </a:t>
            </a:r>
            <a:r>
              <a:rPr lang="en-US" sz="2400" b="1" dirty="0" smtClean="0">
                <a:solidFill>
                  <a:schemeClr val="accent6">
                    <a:lumMod val="50000"/>
                  </a:schemeClr>
                </a:solidFill>
              </a:rPr>
              <a:t>urban transportation networks </a:t>
            </a:r>
            <a:r>
              <a:rPr lang="en-US" sz="2400" dirty="0" smtClean="0">
                <a:solidFill>
                  <a:schemeClr val="accent6">
                    <a:lumMod val="50000"/>
                  </a:schemeClr>
                </a:solidFill>
              </a:rPr>
              <a:t>cannot be 	included in a national map because of a big difference in map 	</a:t>
            </a:r>
            <a:r>
              <a:rPr lang="en-US" sz="2400" b="1" dirty="0" smtClean="0">
                <a:solidFill>
                  <a:schemeClr val="accent6">
                    <a:lumMod val="50000"/>
                  </a:schemeClr>
                </a:solidFill>
              </a:rPr>
              <a:t>scale</a:t>
            </a:r>
            <a:r>
              <a:rPr lang="en-US" sz="2400" dirty="0" smtClean="0">
                <a:solidFill>
                  <a:schemeClr val="accent6">
                    <a:lumMod val="50000"/>
                  </a:schemeClr>
                </a:solidFill>
              </a:rPr>
              <a:t> requirements. Urban transportation maps need to have a 	large scale (meaning smaller land area, but more local details).</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9218" name="Picture 2"/>
          <p:cNvPicPr>
            <a:picLocks noChangeAspect="1" noChangeArrowheads="1"/>
          </p:cNvPicPr>
          <p:nvPr/>
        </p:nvPicPr>
        <p:blipFill>
          <a:blip r:embed="rId3" cstate="print"/>
          <a:srcRect/>
          <a:stretch>
            <a:fillRect/>
          </a:stretch>
        </p:blipFill>
        <p:spPr bwMode="auto">
          <a:xfrm>
            <a:off x="152400" y="1113"/>
            <a:ext cx="4038600" cy="6666388"/>
          </a:xfrm>
          <a:prstGeom prst="rect">
            <a:avLst/>
          </a:prstGeom>
          <a:noFill/>
          <a:ln w="9525">
            <a:noFill/>
            <a:miter lim="800000"/>
            <a:headEnd/>
            <a:tailEnd/>
          </a:ln>
        </p:spPr>
      </p:pic>
      <p:sp>
        <p:nvSpPr>
          <p:cNvPr id="5" name="Rectangle 4"/>
          <p:cNvSpPr/>
          <p:nvPr/>
        </p:nvSpPr>
        <p:spPr>
          <a:xfrm>
            <a:off x="4343400" y="2057400"/>
            <a:ext cx="4343400" cy="2308324"/>
          </a:xfrm>
          <a:prstGeom prst="rect">
            <a:avLst/>
          </a:prstGeom>
        </p:spPr>
        <p:txBody>
          <a:bodyPr wrap="square">
            <a:spAutoFit/>
          </a:bodyPr>
          <a:lstStyle/>
          <a:p>
            <a:r>
              <a:rPr lang="en-US" sz="3600" dirty="0" smtClean="0">
                <a:solidFill>
                  <a:schemeClr val="accent6">
                    <a:lumMod val="50000"/>
                  </a:schemeClr>
                </a:solidFill>
              </a:rPr>
              <a:t>P. 71 – The Possession Rate of Computers and the Number of Wi-Fi.</a:t>
            </a:r>
          </a:p>
        </p:txBody>
      </p:sp>
      <p:pic>
        <p:nvPicPr>
          <p:cNvPr id="9220" name="Picture 4"/>
          <p:cNvPicPr>
            <a:picLocks noChangeAspect="1" noChangeArrowheads="1"/>
          </p:cNvPicPr>
          <p:nvPr/>
        </p:nvPicPr>
        <p:blipFill>
          <a:blip r:embed="rId4" cstate="print"/>
          <a:srcRect/>
          <a:stretch>
            <a:fillRect/>
          </a:stretch>
        </p:blipFill>
        <p:spPr bwMode="auto">
          <a:xfrm>
            <a:off x="3200400" y="228600"/>
            <a:ext cx="1036637" cy="541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228600" y="609600"/>
            <a:ext cx="8763000" cy="5755422"/>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What can you conclude about the location of concentrations of 	computer possessions and </a:t>
            </a:r>
            <a:r>
              <a:rPr lang="en-US" sz="2400" dirty="0" err="1" smtClean="0">
                <a:solidFill>
                  <a:schemeClr val="accent6">
                    <a:lumMod val="50000"/>
                  </a:schemeClr>
                </a:solidFill>
              </a:rPr>
              <a:t>wi-fi</a:t>
            </a:r>
            <a:r>
              <a:rPr lang="en-US" sz="2400" dirty="0" smtClean="0">
                <a:solidFill>
                  <a:schemeClr val="accent6">
                    <a:lumMod val="50000"/>
                  </a:schemeClr>
                </a:solidFill>
              </a:rPr>
              <a:t> availability?</a:t>
            </a:r>
          </a:p>
          <a:p>
            <a:pPr lvl="1">
              <a:buFont typeface="Arial" pitchFamily="34" charset="0"/>
              <a:buChar char="•"/>
            </a:pPr>
            <a:r>
              <a:rPr lang="en-US" sz="2400" dirty="0" smtClean="0">
                <a:solidFill>
                  <a:schemeClr val="accent6">
                    <a:lumMod val="50000"/>
                  </a:schemeClr>
                </a:solidFill>
              </a:rPr>
              <a:t> Are they associated with urban or rural settings?</a:t>
            </a:r>
          </a:p>
          <a:p>
            <a:pPr lvl="1">
              <a:buFont typeface="Arial" pitchFamily="34" charset="0"/>
              <a:buChar char="•"/>
            </a:pPr>
            <a:r>
              <a:rPr lang="en-US" sz="2400" dirty="0" smtClean="0">
                <a:solidFill>
                  <a:schemeClr val="accent6">
                    <a:lumMod val="50000"/>
                  </a:schemeClr>
                </a:solidFill>
              </a:rPr>
              <a:t> Which part of South Korea has the least amount of computers 	and </a:t>
            </a:r>
            <a:r>
              <a:rPr lang="en-US" sz="2400" dirty="0" err="1" smtClean="0">
                <a:solidFill>
                  <a:schemeClr val="accent6">
                    <a:lumMod val="50000"/>
                  </a:schemeClr>
                </a:solidFill>
              </a:rPr>
              <a:t>wi-fi</a:t>
            </a:r>
            <a:r>
              <a:rPr lang="en-US" sz="2400" dirty="0" smtClean="0">
                <a:solidFill>
                  <a:schemeClr val="accent6">
                    <a:lumMod val="50000"/>
                  </a:schemeClr>
                </a:solidFill>
              </a:rPr>
              <a:t> connectivity? Why? (Answers: the NE part; rugged 	terrain and much less development.)</a:t>
            </a:r>
          </a:p>
          <a:p>
            <a:pPr lvl="1">
              <a:buFont typeface="Arial" pitchFamily="34" charset="0"/>
              <a:buChar char="•"/>
            </a:pPr>
            <a:r>
              <a:rPr lang="en-US" sz="2400" dirty="0" smtClean="0">
                <a:solidFill>
                  <a:schemeClr val="accent6">
                    <a:lumMod val="50000"/>
                  </a:schemeClr>
                </a:solidFill>
              </a:rPr>
              <a:t> What can you conclude about the status of high tech activities 	in South Korea? (Answer: Cannot conclude much from this 	map, must need other resources. They major conclusion is 	that there is an imbalance of high-tech [computer and </a:t>
            </a:r>
            <a:r>
              <a:rPr lang="en-US" sz="2400" dirty="0" err="1" smtClean="0">
                <a:solidFill>
                  <a:schemeClr val="accent6">
                    <a:lumMod val="50000"/>
                  </a:schemeClr>
                </a:solidFill>
              </a:rPr>
              <a:t>wi-fi</a:t>
            </a:r>
            <a:r>
              <a:rPr lang="en-US" sz="2400" dirty="0" smtClean="0">
                <a:solidFill>
                  <a:schemeClr val="accent6">
                    <a:lumMod val="50000"/>
                  </a:schemeClr>
                </a:solidFill>
              </a:rPr>
              <a:t>] 	users between urban and rural settings. A statistical map that 	indicates the number of cell-phone users will be much more 	helpful since most cell phones can access the Internet today.)	</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10242" name="Picture 2"/>
          <p:cNvPicPr>
            <a:picLocks noChangeAspect="1" noChangeArrowheads="1"/>
          </p:cNvPicPr>
          <p:nvPr/>
        </p:nvPicPr>
        <p:blipFill>
          <a:blip r:embed="rId3" cstate="print"/>
          <a:srcRect/>
          <a:stretch>
            <a:fillRect/>
          </a:stretch>
        </p:blipFill>
        <p:spPr bwMode="auto">
          <a:xfrm>
            <a:off x="0" y="87203"/>
            <a:ext cx="4953000" cy="6770798"/>
          </a:xfrm>
          <a:prstGeom prst="rect">
            <a:avLst/>
          </a:prstGeom>
          <a:noFill/>
          <a:ln w="9525">
            <a:noFill/>
            <a:miter lim="800000"/>
            <a:headEnd/>
            <a:tailEnd/>
          </a:ln>
        </p:spPr>
      </p:pic>
      <p:sp>
        <p:nvSpPr>
          <p:cNvPr id="4" name="Rectangle 3"/>
          <p:cNvSpPr/>
          <p:nvPr/>
        </p:nvSpPr>
        <p:spPr>
          <a:xfrm>
            <a:off x="4953000" y="2057400"/>
            <a:ext cx="3733800" cy="1754326"/>
          </a:xfrm>
          <a:prstGeom prst="rect">
            <a:avLst/>
          </a:prstGeom>
        </p:spPr>
        <p:txBody>
          <a:bodyPr wrap="square">
            <a:spAutoFit/>
          </a:bodyPr>
          <a:lstStyle/>
          <a:p>
            <a:r>
              <a:rPr lang="en-US" sz="3600" dirty="0" smtClean="0">
                <a:solidFill>
                  <a:schemeClr val="accent6">
                    <a:lumMod val="50000"/>
                  </a:schemeClr>
                </a:solidFill>
              </a:rPr>
              <a:t>P. 72 – The Spatial Pattern of Cities by Population Size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228600" y="609600"/>
            <a:ext cx="8763000" cy="3539430"/>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What can you conclude about the location of concentrations of 	cities in South Korea?</a:t>
            </a:r>
          </a:p>
          <a:p>
            <a:pPr lvl="1">
              <a:buFont typeface="Arial" pitchFamily="34" charset="0"/>
              <a:buChar char="•"/>
            </a:pPr>
            <a:r>
              <a:rPr lang="en-US" sz="2400" dirty="0" smtClean="0">
                <a:solidFill>
                  <a:schemeClr val="accent6">
                    <a:lumMod val="50000"/>
                  </a:schemeClr>
                </a:solidFill>
              </a:rPr>
              <a:t> Which part of South Korea has the least number of cities with a 	substantial population? Why? (Answers: the NE part; rugged 	terrain and much less development.)</a:t>
            </a:r>
          </a:p>
          <a:p>
            <a:pPr lvl="1">
              <a:buFont typeface="Arial" pitchFamily="34" charset="0"/>
              <a:buChar char="•"/>
            </a:pPr>
            <a:r>
              <a:rPr lang="en-US" sz="2400" dirty="0" smtClean="0">
                <a:solidFill>
                  <a:schemeClr val="accent6">
                    <a:lumMod val="50000"/>
                  </a:schemeClr>
                </a:solidFill>
              </a:rPr>
              <a:t> If you were to build one transportation line to connect the most 	number of cities in South Korea, where will you draw this 	line on the map?	</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11266" name="Picture 2"/>
          <p:cNvPicPr>
            <a:picLocks noChangeAspect="1" noChangeArrowheads="1"/>
          </p:cNvPicPr>
          <p:nvPr/>
        </p:nvPicPr>
        <p:blipFill>
          <a:blip r:embed="rId3" cstate="print"/>
          <a:srcRect/>
          <a:stretch>
            <a:fillRect/>
          </a:stretch>
        </p:blipFill>
        <p:spPr bwMode="auto">
          <a:xfrm>
            <a:off x="0" y="1905000"/>
            <a:ext cx="4613877" cy="4648200"/>
          </a:xfrm>
          <a:prstGeom prst="rect">
            <a:avLst/>
          </a:prstGeom>
          <a:noFill/>
          <a:ln w="9525">
            <a:noFill/>
            <a:miter lim="800000"/>
            <a:headEnd/>
            <a:tailEnd/>
          </a:ln>
        </p:spPr>
      </p:pic>
      <p:pic>
        <p:nvPicPr>
          <p:cNvPr id="11267" name="Picture 3"/>
          <p:cNvPicPr>
            <a:picLocks noChangeAspect="1" noChangeArrowheads="1"/>
          </p:cNvPicPr>
          <p:nvPr/>
        </p:nvPicPr>
        <p:blipFill>
          <a:blip r:embed="rId4" cstate="print"/>
          <a:srcRect/>
          <a:stretch>
            <a:fillRect/>
          </a:stretch>
        </p:blipFill>
        <p:spPr bwMode="auto">
          <a:xfrm>
            <a:off x="4539157" y="1905000"/>
            <a:ext cx="4604843" cy="4648200"/>
          </a:xfrm>
          <a:prstGeom prst="rect">
            <a:avLst/>
          </a:prstGeom>
          <a:noFill/>
          <a:ln w="9525">
            <a:noFill/>
            <a:miter lim="800000"/>
            <a:headEnd/>
            <a:tailEnd/>
          </a:ln>
        </p:spPr>
      </p:pic>
      <p:sp>
        <p:nvSpPr>
          <p:cNvPr id="5" name="Rectangle 4"/>
          <p:cNvSpPr/>
          <p:nvPr/>
        </p:nvSpPr>
        <p:spPr>
          <a:xfrm>
            <a:off x="381000" y="0"/>
            <a:ext cx="8458200" cy="1631216"/>
          </a:xfrm>
          <a:prstGeom prst="rect">
            <a:avLst/>
          </a:prstGeom>
        </p:spPr>
        <p:txBody>
          <a:bodyPr wrap="square">
            <a:spAutoFit/>
          </a:bodyPr>
          <a:lstStyle/>
          <a:p>
            <a:r>
              <a:rPr lang="en-US" sz="3600" dirty="0" smtClean="0">
                <a:solidFill>
                  <a:schemeClr val="accent6">
                    <a:lumMod val="50000"/>
                  </a:schemeClr>
                </a:solidFill>
              </a:rPr>
              <a:t>P. 73 – The Growth of Commuters </a:t>
            </a:r>
            <a:r>
              <a:rPr lang="en-US" sz="3600" b="1" dirty="0" smtClean="0">
                <a:solidFill>
                  <a:schemeClr val="accent6">
                    <a:lumMod val="50000"/>
                  </a:schemeClr>
                </a:solidFill>
              </a:rPr>
              <a:t>into</a:t>
            </a:r>
            <a:r>
              <a:rPr lang="en-US" sz="3600" dirty="0" smtClean="0">
                <a:solidFill>
                  <a:schemeClr val="accent6">
                    <a:lumMod val="50000"/>
                  </a:schemeClr>
                </a:solidFill>
              </a:rPr>
              <a:t> the Capital Region. </a:t>
            </a:r>
            <a:r>
              <a:rPr lang="en-US" sz="2800" dirty="0" smtClean="0">
                <a:solidFill>
                  <a:schemeClr val="accent6">
                    <a:lumMod val="50000"/>
                  </a:schemeClr>
                </a:solidFill>
              </a:rPr>
              <a:t>(green arrows are commuters from suburbs)</a:t>
            </a:r>
          </a:p>
        </p:txBody>
      </p:sp>
      <p:sp>
        <p:nvSpPr>
          <p:cNvPr id="6" name="Rectangle 5"/>
          <p:cNvSpPr/>
          <p:nvPr/>
        </p:nvSpPr>
        <p:spPr>
          <a:xfrm>
            <a:off x="1676400" y="1447800"/>
            <a:ext cx="1143000" cy="523220"/>
          </a:xfrm>
          <a:prstGeom prst="rect">
            <a:avLst/>
          </a:prstGeom>
        </p:spPr>
        <p:txBody>
          <a:bodyPr wrap="square">
            <a:spAutoFit/>
          </a:bodyPr>
          <a:lstStyle/>
          <a:p>
            <a:r>
              <a:rPr lang="en-US" sz="2800" dirty="0" smtClean="0">
                <a:solidFill>
                  <a:schemeClr val="accent6">
                    <a:lumMod val="50000"/>
                  </a:schemeClr>
                </a:solidFill>
              </a:rPr>
              <a:t>1980</a:t>
            </a:r>
          </a:p>
        </p:txBody>
      </p:sp>
      <p:sp>
        <p:nvSpPr>
          <p:cNvPr id="8" name="Rectangle 7"/>
          <p:cNvSpPr/>
          <p:nvPr/>
        </p:nvSpPr>
        <p:spPr>
          <a:xfrm>
            <a:off x="6400800" y="1371600"/>
            <a:ext cx="1143000" cy="523220"/>
          </a:xfrm>
          <a:prstGeom prst="rect">
            <a:avLst/>
          </a:prstGeom>
        </p:spPr>
        <p:txBody>
          <a:bodyPr wrap="square">
            <a:spAutoFit/>
          </a:bodyPr>
          <a:lstStyle/>
          <a:p>
            <a:r>
              <a:rPr lang="en-US" sz="2800" dirty="0" smtClean="0">
                <a:solidFill>
                  <a:schemeClr val="accent6">
                    <a:lumMod val="50000"/>
                  </a:schemeClr>
                </a:solidFill>
              </a:rPr>
              <a:t>2010</a:t>
            </a:r>
          </a:p>
        </p:txBody>
      </p:sp>
      <p:pic>
        <p:nvPicPr>
          <p:cNvPr id="9" name="Picture 2"/>
          <p:cNvPicPr>
            <a:picLocks noChangeAspect="1" noChangeArrowheads="1"/>
          </p:cNvPicPr>
          <p:nvPr/>
        </p:nvPicPr>
        <p:blipFill>
          <a:blip r:embed="rId5" cstate="print"/>
          <a:srcRect/>
          <a:stretch>
            <a:fillRect/>
          </a:stretch>
        </p:blipFill>
        <p:spPr bwMode="auto">
          <a:xfrm>
            <a:off x="3962400" y="5257800"/>
            <a:ext cx="1288123"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5" name="Rectangle 4"/>
          <p:cNvSpPr/>
          <p:nvPr/>
        </p:nvSpPr>
        <p:spPr>
          <a:xfrm>
            <a:off x="381000" y="0"/>
            <a:ext cx="8458200" cy="1631216"/>
          </a:xfrm>
          <a:prstGeom prst="rect">
            <a:avLst/>
          </a:prstGeom>
        </p:spPr>
        <p:txBody>
          <a:bodyPr wrap="square">
            <a:spAutoFit/>
          </a:bodyPr>
          <a:lstStyle/>
          <a:p>
            <a:r>
              <a:rPr lang="en-US" sz="3600" dirty="0" smtClean="0">
                <a:solidFill>
                  <a:schemeClr val="accent6">
                    <a:lumMod val="50000"/>
                  </a:schemeClr>
                </a:solidFill>
              </a:rPr>
              <a:t>P. 73 – The Growth of Commuters </a:t>
            </a:r>
            <a:r>
              <a:rPr lang="en-US" sz="3600" b="1" dirty="0" smtClean="0">
                <a:solidFill>
                  <a:schemeClr val="accent6">
                    <a:lumMod val="50000"/>
                  </a:schemeClr>
                </a:solidFill>
              </a:rPr>
              <a:t>within</a:t>
            </a:r>
            <a:r>
              <a:rPr lang="en-US" sz="3600" dirty="0" smtClean="0">
                <a:solidFill>
                  <a:schemeClr val="accent6">
                    <a:lumMod val="50000"/>
                  </a:schemeClr>
                </a:solidFill>
              </a:rPr>
              <a:t> the Capital Region. </a:t>
            </a:r>
            <a:r>
              <a:rPr lang="en-US" sz="2800" dirty="0" smtClean="0">
                <a:solidFill>
                  <a:schemeClr val="accent6">
                    <a:lumMod val="50000"/>
                  </a:schemeClr>
                </a:solidFill>
              </a:rPr>
              <a:t>(blue arrows are commuters from downtown commuting within the Capital Region)</a:t>
            </a:r>
          </a:p>
        </p:txBody>
      </p:sp>
      <p:pic>
        <p:nvPicPr>
          <p:cNvPr id="12290" name="Picture 2"/>
          <p:cNvPicPr>
            <a:picLocks noChangeAspect="1" noChangeArrowheads="1"/>
          </p:cNvPicPr>
          <p:nvPr/>
        </p:nvPicPr>
        <p:blipFill>
          <a:blip r:embed="rId3" cstate="print"/>
          <a:srcRect/>
          <a:stretch>
            <a:fillRect/>
          </a:stretch>
        </p:blipFill>
        <p:spPr bwMode="auto">
          <a:xfrm>
            <a:off x="4494128" y="1792858"/>
            <a:ext cx="4649872" cy="4684142"/>
          </a:xfrm>
          <a:prstGeom prst="rect">
            <a:avLst/>
          </a:prstGeom>
          <a:noFill/>
          <a:ln w="9525">
            <a:noFill/>
            <a:miter lim="800000"/>
            <a:headEnd/>
            <a:tailEnd/>
          </a:ln>
        </p:spPr>
      </p:pic>
      <p:pic>
        <p:nvPicPr>
          <p:cNvPr id="12291" name="Picture 3"/>
          <p:cNvPicPr>
            <a:picLocks noChangeAspect="1" noChangeArrowheads="1"/>
          </p:cNvPicPr>
          <p:nvPr/>
        </p:nvPicPr>
        <p:blipFill>
          <a:blip r:embed="rId4" cstate="print"/>
          <a:srcRect/>
          <a:stretch>
            <a:fillRect/>
          </a:stretch>
        </p:blipFill>
        <p:spPr bwMode="auto">
          <a:xfrm>
            <a:off x="1" y="1828800"/>
            <a:ext cx="4495800" cy="4613972"/>
          </a:xfrm>
          <a:prstGeom prst="rect">
            <a:avLst/>
          </a:prstGeom>
          <a:noFill/>
          <a:ln w="9525">
            <a:noFill/>
            <a:miter lim="800000"/>
            <a:headEnd/>
            <a:tailEnd/>
          </a:ln>
        </p:spPr>
      </p:pic>
      <p:sp>
        <p:nvSpPr>
          <p:cNvPr id="8" name="Rectangle 7"/>
          <p:cNvSpPr/>
          <p:nvPr/>
        </p:nvSpPr>
        <p:spPr>
          <a:xfrm>
            <a:off x="4953000" y="1981200"/>
            <a:ext cx="1143000" cy="523220"/>
          </a:xfrm>
          <a:prstGeom prst="rect">
            <a:avLst/>
          </a:prstGeom>
        </p:spPr>
        <p:txBody>
          <a:bodyPr wrap="square">
            <a:spAutoFit/>
          </a:bodyPr>
          <a:lstStyle/>
          <a:p>
            <a:r>
              <a:rPr lang="en-US" sz="2800" dirty="0" smtClean="0">
                <a:solidFill>
                  <a:schemeClr val="accent6">
                    <a:lumMod val="50000"/>
                  </a:schemeClr>
                </a:solidFill>
              </a:rPr>
              <a:t>2010</a:t>
            </a:r>
          </a:p>
        </p:txBody>
      </p:sp>
      <p:sp>
        <p:nvSpPr>
          <p:cNvPr id="6" name="Rectangle 5"/>
          <p:cNvSpPr/>
          <p:nvPr/>
        </p:nvSpPr>
        <p:spPr>
          <a:xfrm>
            <a:off x="304800" y="2057400"/>
            <a:ext cx="1143000" cy="523220"/>
          </a:xfrm>
          <a:prstGeom prst="rect">
            <a:avLst/>
          </a:prstGeom>
        </p:spPr>
        <p:txBody>
          <a:bodyPr wrap="square">
            <a:spAutoFit/>
          </a:bodyPr>
          <a:lstStyle/>
          <a:p>
            <a:r>
              <a:rPr lang="en-US" sz="2800" dirty="0" smtClean="0">
                <a:solidFill>
                  <a:schemeClr val="accent6">
                    <a:lumMod val="50000"/>
                  </a:schemeClr>
                </a:solidFill>
              </a:rPr>
              <a:t>1980</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304800"/>
            <a:ext cx="8763000" cy="6494085"/>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What can you conclude about the volume of commuters coming 	into the region between 1980 and 2010?</a:t>
            </a:r>
          </a:p>
          <a:p>
            <a:pPr lvl="1">
              <a:buFont typeface="Arial" pitchFamily="34" charset="0"/>
              <a:buChar char="•"/>
            </a:pPr>
            <a:r>
              <a:rPr lang="en-US" sz="2400" dirty="0" smtClean="0">
                <a:solidFill>
                  <a:schemeClr val="accent6">
                    <a:lumMod val="50000"/>
                  </a:schemeClr>
                </a:solidFill>
              </a:rPr>
              <a:t> What is the major direction from which commuters enter the 	Capital Region in 1980?	</a:t>
            </a:r>
          </a:p>
          <a:p>
            <a:pPr lvl="1">
              <a:buFont typeface="Arial" pitchFamily="34" charset="0"/>
              <a:buChar char="•"/>
            </a:pPr>
            <a:r>
              <a:rPr lang="en-US" sz="2400" dirty="0" smtClean="0">
                <a:solidFill>
                  <a:schemeClr val="accent6">
                    <a:lumMod val="50000"/>
                  </a:schemeClr>
                </a:solidFill>
              </a:rPr>
              <a:t> Has that direction changed in 2010?</a:t>
            </a:r>
          </a:p>
          <a:p>
            <a:pPr lvl="1">
              <a:buFont typeface="Arial" pitchFamily="34" charset="0"/>
              <a:buChar char="•"/>
            </a:pPr>
            <a:r>
              <a:rPr lang="en-US" sz="2400" dirty="0" smtClean="0">
                <a:solidFill>
                  <a:schemeClr val="accent6">
                    <a:lumMod val="50000"/>
                  </a:schemeClr>
                </a:solidFill>
              </a:rPr>
              <a:t> From what major directions do suburb commuters come in 	2010?</a:t>
            </a:r>
          </a:p>
          <a:p>
            <a:pPr lvl="1">
              <a:buFont typeface="Arial" pitchFamily="34" charset="0"/>
              <a:buChar char="•"/>
            </a:pPr>
            <a:r>
              <a:rPr lang="en-US" sz="2400" dirty="0" smtClean="0">
                <a:solidFill>
                  <a:schemeClr val="accent6">
                    <a:lumMod val="50000"/>
                  </a:schemeClr>
                </a:solidFill>
              </a:rPr>
              <a:t> Can you suggest why this is happening? (Answers: Perhaps an 	increase in developments in the North, South, and Southeast 	of the Capital Region; perhaps an increase in population from 	these areas; perhaps from inadequate housing facilities inside 	the Capital Region)</a:t>
            </a:r>
          </a:p>
          <a:p>
            <a:pPr lvl="1">
              <a:buFont typeface="Arial" pitchFamily="34" charset="0"/>
              <a:buChar char="•"/>
            </a:pPr>
            <a:r>
              <a:rPr lang="en-US" sz="2400" dirty="0" smtClean="0">
                <a:solidFill>
                  <a:schemeClr val="accent6">
                    <a:lumMod val="50000"/>
                  </a:schemeClr>
                </a:solidFill>
              </a:rPr>
              <a:t>  What is the major destination of downtown commuters within 	the Capital Region (blue arrows) in 1980 and what is their 	major destination in 2010? (Answers: 1980 – Jung-</a:t>
            </a:r>
            <a:r>
              <a:rPr lang="en-US" sz="2400" dirty="0" err="1" smtClean="0">
                <a:solidFill>
                  <a:schemeClr val="accent6">
                    <a:lumMod val="50000"/>
                  </a:schemeClr>
                </a:solidFill>
              </a:rPr>
              <a:t>gu</a:t>
            </a:r>
            <a:r>
              <a:rPr lang="en-US" sz="2400" dirty="0" smtClean="0">
                <a:solidFill>
                  <a:schemeClr val="accent6">
                    <a:lumMod val="50000"/>
                  </a:schemeClr>
                </a:solidFill>
              </a:rPr>
              <a:t>; 2010 – 	</a:t>
            </a:r>
            <a:r>
              <a:rPr lang="en-US" sz="2400" dirty="0" err="1" smtClean="0">
                <a:solidFill>
                  <a:schemeClr val="accent6">
                    <a:lumMod val="50000"/>
                  </a:schemeClr>
                </a:solidFill>
              </a:rPr>
              <a:t>Gangnam-gu</a:t>
            </a:r>
            <a:r>
              <a:rPr lang="en-US" sz="2400" dirty="0" smtClean="0">
                <a:solidFill>
                  <a:schemeClr val="accent6">
                    <a:lumMod val="50000"/>
                  </a:schemeClr>
                </a:solidFill>
              </a:rPr>
              <a:t>). Why is there a shift? (Newer developments)</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13314" name="Picture 2"/>
          <p:cNvPicPr>
            <a:picLocks noChangeAspect="1" noChangeArrowheads="1"/>
          </p:cNvPicPr>
          <p:nvPr/>
        </p:nvPicPr>
        <p:blipFill>
          <a:blip r:embed="rId3" cstate="print"/>
          <a:srcRect/>
          <a:stretch>
            <a:fillRect/>
          </a:stretch>
        </p:blipFill>
        <p:spPr bwMode="auto">
          <a:xfrm>
            <a:off x="-1" y="0"/>
            <a:ext cx="6540079" cy="6858000"/>
          </a:xfrm>
          <a:prstGeom prst="rect">
            <a:avLst/>
          </a:prstGeom>
          <a:noFill/>
          <a:ln w="9525">
            <a:noFill/>
            <a:miter lim="800000"/>
            <a:headEnd/>
            <a:tailEnd/>
          </a:ln>
        </p:spPr>
      </p:pic>
      <p:pic>
        <p:nvPicPr>
          <p:cNvPr id="13315" name="Picture 3"/>
          <p:cNvPicPr>
            <a:picLocks noChangeAspect="1" noChangeArrowheads="1"/>
          </p:cNvPicPr>
          <p:nvPr/>
        </p:nvPicPr>
        <p:blipFill>
          <a:blip r:embed="rId4" cstate="print"/>
          <a:srcRect/>
          <a:stretch>
            <a:fillRect/>
          </a:stretch>
        </p:blipFill>
        <p:spPr bwMode="auto">
          <a:xfrm>
            <a:off x="6858000" y="2362200"/>
            <a:ext cx="1873051" cy="4495800"/>
          </a:xfrm>
          <a:prstGeom prst="rect">
            <a:avLst/>
          </a:prstGeom>
          <a:noFill/>
          <a:ln w="9525">
            <a:noFill/>
            <a:miter lim="800000"/>
            <a:headEnd/>
            <a:tailEnd/>
          </a:ln>
        </p:spPr>
      </p:pic>
      <p:pic>
        <p:nvPicPr>
          <p:cNvPr id="13316" name="Picture 4"/>
          <p:cNvPicPr>
            <a:picLocks noChangeAspect="1" noChangeArrowheads="1"/>
          </p:cNvPicPr>
          <p:nvPr/>
        </p:nvPicPr>
        <p:blipFill>
          <a:blip r:embed="rId5" cstate="print"/>
          <a:srcRect/>
          <a:stretch>
            <a:fillRect/>
          </a:stretch>
        </p:blipFill>
        <p:spPr bwMode="auto">
          <a:xfrm>
            <a:off x="0" y="5997146"/>
            <a:ext cx="1295400" cy="860854"/>
          </a:xfrm>
          <a:prstGeom prst="rect">
            <a:avLst/>
          </a:prstGeom>
          <a:noFill/>
          <a:ln w="9525">
            <a:noFill/>
            <a:miter lim="800000"/>
            <a:headEnd/>
            <a:tailEnd/>
          </a:ln>
        </p:spPr>
      </p:pic>
      <p:pic>
        <p:nvPicPr>
          <p:cNvPr id="13317" name="Picture 5"/>
          <p:cNvPicPr>
            <a:picLocks noChangeAspect="1" noChangeArrowheads="1"/>
          </p:cNvPicPr>
          <p:nvPr/>
        </p:nvPicPr>
        <p:blipFill>
          <a:blip r:embed="rId6" cstate="print"/>
          <a:srcRect/>
          <a:stretch>
            <a:fillRect/>
          </a:stretch>
        </p:blipFill>
        <p:spPr bwMode="auto">
          <a:xfrm>
            <a:off x="5181600" y="381000"/>
            <a:ext cx="1431925" cy="769937"/>
          </a:xfrm>
          <a:prstGeom prst="rect">
            <a:avLst/>
          </a:prstGeom>
          <a:noFill/>
          <a:ln w="9525">
            <a:noFill/>
            <a:miter lim="800000"/>
            <a:headEnd/>
            <a:tailEnd/>
          </a:ln>
        </p:spPr>
      </p:pic>
      <p:sp>
        <p:nvSpPr>
          <p:cNvPr id="8" name="Rectangle 7"/>
          <p:cNvSpPr/>
          <p:nvPr/>
        </p:nvSpPr>
        <p:spPr>
          <a:xfrm>
            <a:off x="6629400" y="0"/>
            <a:ext cx="2514600" cy="2492990"/>
          </a:xfrm>
          <a:prstGeom prst="rect">
            <a:avLst/>
          </a:prstGeom>
        </p:spPr>
        <p:txBody>
          <a:bodyPr wrap="square">
            <a:spAutoFit/>
          </a:bodyPr>
          <a:lstStyle/>
          <a:p>
            <a:r>
              <a:rPr lang="en-US" sz="2600" dirty="0" smtClean="0">
                <a:solidFill>
                  <a:schemeClr val="accent6">
                    <a:lumMod val="50000"/>
                  </a:schemeClr>
                </a:solidFill>
              </a:rPr>
              <a:t>P. 78 – Third Comprehensive National Territorial Planning (1992-2001.</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304800"/>
            <a:ext cx="8763000" cy="6124754"/>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In your own words, how would you describe South Korea’s 	overall Comprehensive National Territorial Planning? 	(complex, aggressive, spatial, methodical, costly, worthwhile, 	sensible, a reflection of Korea’s wealth)</a:t>
            </a:r>
          </a:p>
          <a:p>
            <a:pPr lvl="1">
              <a:buFont typeface="Arial" pitchFamily="34" charset="0"/>
              <a:buChar char="•"/>
            </a:pPr>
            <a:r>
              <a:rPr lang="en-US" sz="2400" dirty="0" smtClean="0">
                <a:solidFill>
                  <a:schemeClr val="accent6">
                    <a:lumMod val="50000"/>
                  </a:schemeClr>
                </a:solidFill>
              </a:rPr>
              <a:t> </a:t>
            </a:r>
            <a:r>
              <a:rPr lang="en-US" sz="2400" b="1" dirty="0" smtClean="0">
                <a:solidFill>
                  <a:schemeClr val="accent6">
                    <a:lumMod val="50000"/>
                  </a:schemeClr>
                </a:solidFill>
              </a:rPr>
              <a:t>Where</a:t>
            </a:r>
            <a:r>
              <a:rPr lang="en-US" sz="2400" dirty="0" smtClean="0">
                <a:solidFill>
                  <a:schemeClr val="accent6">
                    <a:lumMod val="50000"/>
                  </a:schemeClr>
                </a:solidFill>
              </a:rPr>
              <a:t> are the </a:t>
            </a:r>
            <a:r>
              <a:rPr lang="en-US" sz="2400" b="1" dirty="0" smtClean="0">
                <a:solidFill>
                  <a:schemeClr val="accent6">
                    <a:lumMod val="50000"/>
                  </a:schemeClr>
                </a:solidFill>
              </a:rPr>
              <a:t>reclamation</a:t>
            </a:r>
            <a:r>
              <a:rPr lang="en-US" sz="2400" dirty="0" smtClean="0">
                <a:solidFill>
                  <a:schemeClr val="accent6">
                    <a:lumMod val="50000"/>
                  </a:schemeClr>
                </a:solidFill>
              </a:rPr>
              <a:t> projects? Why are they on one side 	of the coast and not the other coast?	 (protected from the 	open ocean, closer to major cities and economic activities, 	more need to relieve space congestion here than the other 	coast)</a:t>
            </a:r>
          </a:p>
          <a:p>
            <a:pPr lvl="1">
              <a:buFont typeface="Arial" pitchFamily="34" charset="0"/>
              <a:buChar char="•"/>
            </a:pPr>
            <a:r>
              <a:rPr lang="en-US" sz="2400" dirty="0" smtClean="0">
                <a:solidFill>
                  <a:schemeClr val="accent6">
                    <a:lumMod val="50000"/>
                  </a:schemeClr>
                </a:solidFill>
              </a:rPr>
              <a:t> How well does the shape of the industrial zone </a:t>
            </a:r>
            <a:r>
              <a:rPr lang="en-US" sz="2400" b="1" dirty="0" smtClean="0">
                <a:solidFill>
                  <a:schemeClr val="accent6">
                    <a:lumMod val="50000"/>
                  </a:schemeClr>
                </a:solidFill>
              </a:rPr>
              <a:t>correlate</a:t>
            </a:r>
            <a:r>
              <a:rPr lang="en-US" sz="2400" dirty="0" smtClean="0">
                <a:solidFill>
                  <a:schemeClr val="accent6">
                    <a:lumMod val="50000"/>
                  </a:schemeClr>
                </a:solidFill>
              </a:rPr>
              <a:t> with 	the railroad? Why is this so?</a:t>
            </a:r>
          </a:p>
          <a:p>
            <a:pPr lvl="1">
              <a:buFont typeface="Arial" pitchFamily="34" charset="0"/>
              <a:buChar char="•"/>
            </a:pPr>
            <a:r>
              <a:rPr lang="en-US" sz="2400" dirty="0" smtClean="0">
                <a:solidFill>
                  <a:schemeClr val="accent6">
                    <a:lumMod val="50000"/>
                  </a:schemeClr>
                </a:solidFill>
              </a:rPr>
              <a:t> How many </a:t>
            </a:r>
            <a:r>
              <a:rPr lang="en-US" sz="2400" b="1" dirty="0" smtClean="0">
                <a:solidFill>
                  <a:schemeClr val="accent6">
                    <a:lumMod val="50000"/>
                  </a:schemeClr>
                </a:solidFill>
              </a:rPr>
              <a:t>dams</a:t>
            </a:r>
            <a:r>
              <a:rPr lang="en-US" sz="2400" dirty="0" smtClean="0">
                <a:solidFill>
                  <a:schemeClr val="accent6">
                    <a:lumMod val="50000"/>
                  </a:schemeClr>
                </a:solidFill>
              </a:rPr>
              <a:t> are planned for construction?</a:t>
            </a:r>
          </a:p>
          <a:p>
            <a:pPr lvl="1">
              <a:buFont typeface="Arial" pitchFamily="34" charset="0"/>
              <a:buChar char="•"/>
            </a:pPr>
            <a:r>
              <a:rPr lang="en-US" sz="2400" dirty="0" smtClean="0">
                <a:solidFill>
                  <a:schemeClr val="accent6">
                    <a:lumMod val="50000"/>
                  </a:schemeClr>
                </a:solidFill>
              </a:rPr>
              <a:t> What is the overall plan for the Northeast and East Central areas 	of South Korea? (Answer: tourism and leisure space, as 	evidenced by the abundance of tourism symbols)</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304800"/>
            <a:ext cx="8763000" cy="3908762"/>
          </a:xfrm>
          <a:prstGeom prst="rect">
            <a:avLst/>
          </a:prstGeom>
        </p:spPr>
        <p:txBody>
          <a:bodyPr wrap="square">
            <a:spAutoFit/>
          </a:bodyPr>
          <a:lstStyle/>
          <a:p>
            <a:r>
              <a:rPr lang="en-US" sz="3200" dirty="0" smtClean="0">
                <a:solidFill>
                  <a:schemeClr val="accent6">
                    <a:lumMod val="50000"/>
                  </a:schemeClr>
                </a:solidFill>
              </a:rPr>
              <a:t>Spatial thinking questions </a:t>
            </a:r>
            <a:r>
              <a:rPr lang="en-US" sz="3200" b="1" i="1" dirty="0" smtClean="0">
                <a:solidFill>
                  <a:schemeClr val="accent6">
                    <a:lumMod val="50000"/>
                  </a:schemeClr>
                </a:solidFill>
              </a:rPr>
              <a:t>continued</a:t>
            </a:r>
            <a:r>
              <a:rPr lang="en-US" sz="32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Why is the Northeast and East Central areas of South Korea </a:t>
            </a:r>
            <a:r>
              <a:rPr lang="en-US" sz="2400" b="1" dirty="0" smtClean="0">
                <a:solidFill>
                  <a:schemeClr val="accent6">
                    <a:lumMod val="50000"/>
                  </a:schemeClr>
                </a:solidFill>
              </a:rPr>
              <a:t>not 	planned</a:t>
            </a:r>
            <a:r>
              <a:rPr lang="en-US" sz="2400" dirty="0" smtClean="0">
                <a:solidFill>
                  <a:schemeClr val="accent6">
                    <a:lumMod val="50000"/>
                  </a:schemeClr>
                </a:solidFill>
              </a:rPr>
              <a:t> for industrial development? (rugged terrain, not 	sufficient transportation network, being too close to North 	Korea, need to preserve open and leisure space)</a:t>
            </a:r>
          </a:p>
          <a:p>
            <a:pPr lvl="1">
              <a:buFont typeface="Arial" pitchFamily="34" charset="0"/>
              <a:buChar char="•"/>
            </a:pPr>
            <a:r>
              <a:rPr lang="en-US" sz="2400" dirty="0" smtClean="0">
                <a:solidFill>
                  <a:schemeClr val="accent6">
                    <a:lumMod val="50000"/>
                  </a:schemeClr>
                </a:solidFill>
              </a:rPr>
              <a:t> Why is there nothing planned for the </a:t>
            </a:r>
            <a:r>
              <a:rPr lang="en-US" sz="2400" b="1" dirty="0" smtClean="0">
                <a:solidFill>
                  <a:schemeClr val="accent6">
                    <a:lumMod val="50000"/>
                  </a:schemeClr>
                </a:solidFill>
              </a:rPr>
              <a:t>Borderland</a:t>
            </a:r>
            <a:r>
              <a:rPr lang="en-US" sz="2400" dirty="0" smtClean="0">
                <a:solidFill>
                  <a:schemeClr val="accent6">
                    <a:lumMod val="50000"/>
                  </a:schemeClr>
                </a:solidFill>
              </a:rPr>
              <a:t> Zone? (may 	lose all constructions if war is to break out with North Korea)</a:t>
            </a:r>
          </a:p>
          <a:p>
            <a:pPr lvl="1">
              <a:buFont typeface="Arial" pitchFamily="34" charset="0"/>
              <a:buChar char="•"/>
            </a:pPr>
            <a:r>
              <a:rPr lang="en-US" sz="2400" dirty="0" smtClean="0">
                <a:solidFill>
                  <a:schemeClr val="accent6">
                    <a:lumMod val="50000"/>
                  </a:schemeClr>
                </a:solidFill>
              </a:rPr>
              <a:t> </a:t>
            </a:r>
            <a:r>
              <a:rPr lang="en-US" sz="2400" b="1" dirty="0" smtClean="0">
                <a:solidFill>
                  <a:schemeClr val="accent6">
                    <a:lumMod val="50000"/>
                  </a:schemeClr>
                </a:solidFill>
              </a:rPr>
              <a:t>Where</a:t>
            </a:r>
            <a:r>
              <a:rPr lang="en-US" sz="2400" dirty="0" smtClean="0">
                <a:solidFill>
                  <a:schemeClr val="accent6">
                    <a:lumMod val="50000"/>
                  </a:schemeClr>
                </a:solidFill>
              </a:rPr>
              <a:t> do you expect to find </a:t>
            </a:r>
            <a:r>
              <a:rPr lang="en-US" sz="2400" b="1" dirty="0" smtClean="0">
                <a:solidFill>
                  <a:schemeClr val="accent6">
                    <a:lumMod val="50000"/>
                  </a:schemeClr>
                </a:solidFill>
              </a:rPr>
              <a:t>key port facilities</a:t>
            </a:r>
            <a:r>
              <a:rPr lang="en-US" sz="2400" dirty="0" smtClean="0">
                <a:solidFill>
                  <a:schemeClr val="accent6">
                    <a:lumMod val="50000"/>
                  </a:schemeClr>
                </a:solidFill>
              </a:rPr>
              <a:t>? (near major 	industrial complexes along the coast and at the end of 	railroad lines, namely </a:t>
            </a:r>
            <a:r>
              <a:rPr lang="en-US" sz="2400" dirty="0" err="1" smtClean="0">
                <a:solidFill>
                  <a:schemeClr val="accent6">
                    <a:lumMod val="50000"/>
                  </a:schemeClr>
                </a:solidFill>
              </a:rPr>
              <a:t>Busan</a:t>
            </a:r>
            <a:r>
              <a:rPr lang="en-US" sz="2400" dirty="0" smtClean="0">
                <a:solidFill>
                  <a:schemeClr val="accent6">
                    <a:lumMod val="50000"/>
                  </a:schemeClr>
                </a:solidFill>
              </a:rPr>
              <a:t>, Ulsan, </a:t>
            </a:r>
            <a:r>
              <a:rPr lang="en-US" sz="2400" dirty="0" err="1" smtClean="0">
                <a:solidFill>
                  <a:schemeClr val="accent6">
                    <a:lumMod val="50000"/>
                  </a:schemeClr>
                </a:solidFill>
              </a:rPr>
              <a:t>Incheon</a:t>
            </a:r>
            <a:r>
              <a:rPr lang="en-US" sz="2400" dirty="0" smtClean="0">
                <a:solidFill>
                  <a:schemeClr val="accent6">
                    <a:lumMod val="50000"/>
                  </a:schemeClr>
                </a:solidFill>
              </a:rPr>
              <a:t>, and Pohang)</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16386" name="Picture 2"/>
          <p:cNvPicPr>
            <a:picLocks noChangeAspect="1" noChangeArrowheads="1"/>
          </p:cNvPicPr>
          <p:nvPr/>
        </p:nvPicPr>
        <p:blipFill>
          <a:blip r:embed="rId3" cstate="print"/>
          <a:srcRect/>
          <a:stretch>
            <a:fillRect/>
          </a:stretch>
        </p:blipFill>
        <p:spPr bwMode="auto">
          <a:xfrm>
            <a:off x="0" y="1062867"/>
            <a:ext cx="5562600" cy="5795133"/>
          </a:xfrm>
          <a:prstGeom prst="rect">
            <a:avLst/>
          </a:prstGeom>
          <a:noFill/>
          <a:ln w="9525">
            <a:noFill/>
            <a:miter lim="800000"/>
            <a:headEnd/>
            <a:tailEnd/>
          </a:ln>
        </p:spPr>
      </p:pic>
      <p:pic>
        <p:nvPicPr>
          <p:cNvPr id="16387" name="Picture 3"/>
          <p:cNvPicPr>
            <a:picLocks noChangeAspect="1" noChangeArrowheads="1"/>
          </p:cNvPicPr>
          <p:nvPr/>
        </p:nvPicPr>
        <p:blipFill>
          <a:blip r:embed="rId4" cstate="print"/>
          <a:srcRect/>
          <a:stretch>
            <a:fillRect/>
          </a:stretch>
        </p:blipFill>
        <p:spPr bwMode="auto">
          <a:xfrm>
            <a:off x="5056481" y="3810000"/>
            <a:ext cx="4087519" cy="3048000"/>
          </a:xfrm>
          <a:prstGeom prst="rect">
            <a:avLst/>
          </a:prstGeom>
          <a:noFill/>
          <a:ln w="9525">
            <a:noFill/>
            <a:miter lim="800000"/>
            <a:headEnd/>
            <a:tailEnd/>
          </a:ln>
        </p:spPr>
      </p:pic>
      <p:pic>
        <p:nvPicPr>
          <p:cNvPr id="16388" name="Picture 4"/>
          <p:cNvPicPr>
            <a:picLocks noChangeAspect="1" noChangeArrowheads="1"/>
          </p:cNvPicPr>
          <p:nvPr/>
        </p:nvPicPr>
        <p:blipFill>
          <a:blip r:embed="rId5" cstate="print"/>
          <a:srcRect/>
          <a:stretch>
            <a:fillRect/>
          </a:stretch>
        </p:blipFill>
        <p:spPr bwMode="auto">
          <a:xfrm>
            <a:off x="3810000" y="6016927"/>
            <a:ext cx="1809339" cy="841073"/>
          </a:xfrm>
          <a:prstGeom prst="rect">
            <a:avLst/>
          </a:prstGeom>
          <a:noFill/>
          <a:ln w="9525">
            <a:noFill/>
            <a:miter lim="800000"/>
            <a:headEnd/>
            <a:tailEnd/>
          </a:ln>
        </p:spPr>
      </p:pic>
      <p:sp>
        <p:nvSpPr>
          <p:cNvPr id="8" name="Rectangle 7"/>
          <p:cNvSpPr/>
          <p:nvPr/>
        </p:nvSpPr>
        <p:spPr>
          <a:xfrm>
            <a:off x="533400" y="0"/>
            <a:ext cx="8153400" cy="1200329"/>
          </a:xfrm>
          <a:prstGeom prst="rect">
            <a:avLst/>
          </a:prstGeom>
        </p:spPr>
        <p:txBody>
          <a:bodyPr wrap="square">
            <a:spAutoFit/>
          </a:bodyPr>
          <a:lstStyle/>
          <a:p>
            <a:r>
              <a:rPr lang="en-US" sz="3600" dirty="0" smtClean="0">
                <a:solidFill>
                  <a:schemeClr val="accent6">
                    <a:lumMod val="50000"/>
                  </a:schemeClr>
                </a:solidFill>
              </a:rPr>
              <a:t>P. 87 – Regional Development Pattern in Korea: Population Aspect.</a:t>
            </a:r>
          </a:p>
        </p:txBody>
      </p:sp>
      <p:sp>
        <p:nvSpPr>
          <p:cNvPr id="9" name="Rectangle 8"/>
          <p:cNvSpPr/>
          <p:nvPr/>
        </p:nvSpPr>
        <p:spPr>
          <a:xfrm>
            <a:off x="6019800" y="1219200"/>
            <a:ext cx="2743200" cy="2400657"/>
          </a:xfrm>
          <a:prstGeom prst="rect">
            <a:avLst/>
          </a:prstGeom>
        </p:spPr>
        <p:txBody>
          <a:bodyPr wrap="square">
            <a:spAutoFit/>
          </a:bodyPr>
          <a:lstStyle/>
          <a:p>
            <a:r>
              <a:rPr lang="en-US" sz="3000" dirty="0" smtClean="0">
                <a:solidFill>
                  <a:schemeClr val="accent6">
                    <a:lumMod val="50000"/>
                  </a:schemeClr>
                </a:solidFill>
              </a:rPr>
              <a:t>Note that this is a </a:t>
            </a:r>
            <a:r>
              <a:rPr lang="en-US" sz="3000" b="1" dirty="0" err="1" smtClean="0">
                <a:solidFill>
                  <a:schemeClr val="accent6">
                    <a:lumMod val="50000"/>
                  </a:schemeClr>
                </a:solidFill>
              </a:rPr>
              <a:t>bivariate</a:t>
            </a:r>
            <a:r>
              <a:rPr lang="en-US" sz="3000" dirty="0" smtClean="0">
                <a:solidFill>
                  <a:schemeClr val="accent6">
                    <a:lumMod val="50000"/>
                  </a:schemeClr>
                </a:solidFill>
              </a:rPr>
              <a:t> map (mapping 2 variables simultaneously).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304800"/>
            <a:ext cx="8763000" cy="2800767"/>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This is a </a:t>
            </a:r>
            <a:r>
              <a:rPr lang="en-US" sz="2400" b="1" u="sng" dirty="0" err="1" smtClean="0">
                <a:solidFill>
                  <a:schemeClr val="accent6">
                    <a:lumMod val="50000"/>
                  </a:schemeClr>
                </a:solidFill>
              </a:rPr>
              <a:t>bivariate</a:t>
            </a:r>
            <a:r>
              <a:rPr lang="en-US" sz="2400" dirty="0" smtClean="0">
                <a:solidFill>
                  <a:schemeClr val="accent6">
                    <a:lumMod val="50000"/>
                  </a:schemeClr>
                </a:solidFill>
              </a:rPr>
              <a:t> map (meaning that it maps two variables 	simultaneously). Although </a:t>
            </a:r>
            <a:r>
              <a:rPr lang="en-US" sz="2400" dirty="0" err="1" smtClean="0">
                <a:solidFill>
                  <a:schemeClr val="accent6">
                    <a:lumMod val="50000"/>
                  </a:schemeClr>
                </a:solidFill>
              </a:rPr>
              <a:t>bivariate</a:t>
            </a:r>
            <a:r>
              <a:rPr lang="en-US" sz="2400" dirty="0" smtClean="0">
                <a:solidFill>
                  <a:schemeClr val="accent6">
                    <a:lumMod val="50000"/>
                  </a:schemeClr>
                </a:solidFill>
              </a:rPr>
              <a:t> maps are more </a:t>
            </a:r>
            <a:r>
              <a:rPr lang="en-US" sz="2400" b="1" dirty="0" smtClean="0">
                <a:solidFill>
                  <a:schemeClr val="accent6">
                    <a:lumMod val="50000"/>
                  </a:schemeClr>
                </a:solidFill>
              </a:rPr>
              <a:t>difficult 	to interpret</a:t>
            </a:r>
            <a:r>
              <a:rPr lang="en-US" sz="2400" dirty="0" smtClean="0">
                <a:solidFill>
                  <a:schemeClr val="accent6">
                    <a:lumMod val="50000"/>
                  </a:schemeClr>
                </a:solidFill>
              </a:rPr>
              <a:t>, they also </a:t>
            </a:r>
            <a:r>
              <a:rPr lang="en-US" sz="2400" b="1" dirty="0" smtClean="0">
                <a:solidFill>
                  <a:schemeClr val="accent6">
                    <a:lumMod val="50000"/>
                  </a:schemeClr>
                </a:solidFill>
              </a:rPr>
              <a:t>show close associations </a:t>
            </a:r>
            <a:r>
              <a:rPr lang="en-US" sz="2400" dirty="0" smtClean="0">
                <a:solidFill>
                  <a:schemeClr val="accent6">
                    <a:lumMod val="50000"/>
                  </a:schemeClr>
                </a:solidFill>
              </a:rPr>
              <a:t>between the 	two variables.</a:t>
            </a:r>
          </a:p>
          <a:p>
            <a:pPr lvl="1"/>
            <a:endParaRPr lang="en-US" sz="2400" dirty="0" smtClean="0">
              <a:solidFill>
                <a:schemeClr val="accent6">
                  <a:lumMod val="50000"/>
                </a:schemeClr>
              </a:solidFill>
            </a:endParaRPr>
          </a:p>
          <a:p>
            <a:pPr lvl="1"/>
            <a:endParaRPr lang="en-US" sz="2400" dirty="0" smtClean="0">
              <a:solidFill>
                <a:schemeClr val="accent6">
                  <a:lumMod val="50000"/>
                </a:schemeClr>
              </a:solidFill>
            </a:endParaRPr>
          </a:p>
        </p:txBody>
      </p:sp>
      <p:pic>
        <p:nvPicPr>
          <p:cNvPr id="2050" name="Picture 2"/>
          <p:cNvPicPr>
            <a:picLocks noChangeAspect="1" noChangeArrowheads="1"/>
          </p:cNvPicPr>
          <p:nvPr/>
        </p:nvPicPr>
        <p:blipFill>
          <a:blip r:embed="rId3" cstate="print"/>
          <a:srcRect/>
          <a:stretch>
            <a:fillRect/>
          </a:stretch>
        </p:blipFill>
        <p:spPr bwMode="auto">
          <a:xfrm>
            <a:off x="0" y="2286000"/>
            <a:ext cx="4419600" cy="3056082"/>
          </a:xfrm>
          <a:prstGeom prst="rect">
            <a:avLst/>
          </a:prstGeom>
          <a:noFill/>
          <a:ln w="9525">
            <a:noFill/>
            <a:miter lim="800000"/>
            <a:headEnd/>
            <a:tailEnd/>
          </a:ln>
        </p:spPr>
      </p:pic>
      <p:sp>
        <p:nvSpPr>
          <p:cNvPr id="5" name="TextBox 4"/>
          <p:cNvSpPr txBox="1"/>
          <p:nvPr/>
        </p:nvSpPr>
        <p:spPr>
          <a:xfrm>
            <a:off x="4419600" y="2362200"/>
            <a:ext cx="4572000" cy="3046988"/>
          </a:xfrm>
          <a:prstGeom prst="rect">
            <a:avLst/>
          </a:prstGeom>
          <a:noFill/>
        </p:spPr>
        <p:txBody>
          <a:bodyPr wrap="square" rtlCol="0">
            <a:spAutoFit/>
          </a:bodyPr>
          <a:lstStyle/>
          <a:p>
            <a:r>
              <a:rPr lang="en-US" sz="2400" dirty="0" smtClean="0">
                <a:solidFill>
                  <a:schemeClr val="accent6">
                    <a:lumMod val="50000"/>
                  </a:schemeClr>
                </a:solidFill>
              </a:rPr>
              <a:t>Looking at the upper left corner of the 3x3 legend box colors, the dark green color represents an area that has a population growth rate of above 1.0 and a population density of below 1,000. This means that all areas represented by this green color on the map have the ability </a:t>
            </a:r>
            <a:endParaRPr lang="en-US" sz="2400" dirty="0">
              <a:solidFill>
                <a:schemeClr val="accent6">
                  <a:lumMod val="50000"/>
                </a:schemeClr>
              </a:solidFill>
            </a:endParaRPr>
          </a:p>
        </p:txBody>
      </p:sp>
      <p:sp>
        <p:nvSpPr>
          <p:cNvPr id="6" name="TextBox 5"/>
          <p:cNvSpPr txBox="1"/>
          <p:nvPr/>
        </p:nvSpPr>
        <p:spPr>
          <a:xfrm>
            <a:off x="152400" y="5257800"/>
            <a:ext cx="8763000" cy="1569660"/>
          </a:xfrm>
          <a:prstGeom prst="rect">
            <a:avLst/>
          </a:prstGeom>
          <a:noFill/>
        </p:spPr>
        <p:txBody>
          <a:bodyPr wrap="square" rtlCol="0">
            <a:spAutoFit/>
          </a:bodyPr>
          <a:lstStyle/>
          <a:p>
            <a:r>
              <a:rPr lang="en-US" sz="2400" dirty="0" smtClean="0">
                <a:solidFill>
                  <a:schemeClr val="accent6">
                    <a:lumMod val="50000"/>
                  </a:schemeClr>
                </a:solidFill>
              </a:rPr>
              <a:t>to sustain a higher growth rate since its density is relatively low compared to other areas. On the other hand, the box on the lower right has a high population density but a low growth rate, meaning that it has little room to grow.</a:t>
            </a:r>
            <a:endParaRPr lang="en-US" sz="2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304800"/>
            <a:ext cx="8763000" cy="6863417"/>
          </a:xfrm>
          <a:prstGeom prst="rect">
            <a:avLst/>
          </a:prstGeom>
        </p:spPr>
        <p:txBody>
          <a:bodyPr wrap="square">
            <a:spAutoFit/>
          </a:bodyPr>
          <a:lstStyle/>
          <a:p>
            <a:r>
              <a:rPr lang="en-US" sz="3200" dirty="0" smtClean="0">
                <a:solidFill>
                  <a:schemeClr val="accent6">
                    <a:lumMod val="50000"/>
                  </a:schemeClr>
                </a:solidFill>
              </a:rPr>
              <a:t>Spatial thinking questions </a:t>
            </a:r>
            <a:r>
              <a:rPr lang="en-US" sz="3200" b="1" i="1" dirty="0" smtClean="0">
                <a:solidFill>
                  <a:schemeClr val="accent6">
                    <a:lumMod val="50000"/>
                  </a:schemeClr>
                </a:solidFill>
              </a:rPr>
              <a:t>continued</a:t>
            </a:r>
            <a:r>
              <a:rPr lang="en-US" sz="32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Now, study the map again and determine </a:t>
            </a:r>
            <a:r>
              <a:rPr lang="en-US" sz="2400" b="1" dirty="0" smtClean="0">
                <a:solidFill>
                  <a:schemeClr val="accent6">
                    <a:lumMod val="50000"/>
                  </a:schemeClr>
                </a:solidFill>
              </a:rPr>
              <a:t>where</a:t>
            </a:r>
            <a:r>
              <a:rPr lang="en-US" sz="2400" dirty="0" smtClean="0">
                <a:solidFill>
                  <a:schemeClr val="accent6">
                    <a:lumMod val="50000"/>
                  </a:schemeClr>
                </a:solidFill>
              </a:rPr>
              <a:t> would you 	ideally develop new housing communities if South Korea 	were to have a rapid increase in population. (answer: in the 	light tan color associated with the lower left box of the 3x3 	legend where both population growth rate and density are 	low).</a:t>
            </a:r>
          </a:p>
          <a:p>
            <a:pPr lvl="1">
              <a:buFont typeface="Arial" pitchFamily="34" charset="0"/>
              <a:buChar char="•"/>
            </a:pPr>
            <a:r>
              <a:rPr lang="en-US" sz="2400" dirty="0" smtClean="0">
                <a:solidFill>
                  <a:schemeClr val="accent6">
                    <a:lumMod val="50000"/>
                  </a:schemeClr>
                </a:solidFill>
              </a:rPr>
              <a:t> But is this so simple a solution? What </a:t>
            </a:r>
            <a:r>
              <a:rPr lang="en-US" sz="2400" b="1" dirty="0" smtClean="0">
                <a:solidFill>
                  <a:schemeClr val="accent6">
                    <a:lumMod val="50000"/>
                  </a:schemeClr>
                </a:solidFill>
              </a:rPr>
              <a:t>other concerns </a:t>
            </a:r>
            <a:r>
              <a:rPr lang="en-US" sz="2400" dirty="0" smtClean="0">
                <a:solidFill>
                  <a:schemeClr val="accent6">
                    <a:lumMod val="50000"/>
                  </a:schemeClr>
                </a:solidFill>
              </a:rPr>
              <a:t>will come 	into play? (Answers: Are there enough jobs to sustain this 	sudden increase in population in tan color areas? Are there 	industries or economic activities to provide jobs to sustain 	such new additions of population? Are there enough 	infrastructures to facilitate their daily lives?</a:t>
            </a:r>
          </a:p>
          <a:p>
            <a:pPr lvl="1">
              <a:buFont typeface="Arial" pitchFamily="34" charset="0"/>
              <a:buChar char="•"/>
            </a:pPr>
            <a:r>
              <a:rPr lang="en-US" sz="2400" dirty="0" smtClean="0">
                <a:solidFill>
                  <a:schemeClr val="accent6">
                    <a:lumMod val="50000"/>
                  </a:schemeClr>
                </a:solidFill>
              </a:rPr>
              <a:t> All these are </a:t>
            </a:r>
            <a:r>
              <a:rPr lang="en-US" sz="2400" b="1" dirty="0" smtClean="0">
                <a:solidFill>
                  <a:schemeClr val="accent6">
                    <a:lumMod val="50000"/>
                  </a:schemeClr>
                </a:solidFill>
              </a:rPr>
              <a:t>major geographical questions </a:t>
            </a:r>
            <a:r>
              <a:rPr lang="en-US" sz="2400" dirty="0" smtClean="0">
                <a:solidFill>
                  <a:schemeClr val="accent6">
                    <a:lumMod val="50000"/>
                  </a:schemeClr>
                </a:solidFill>
              </a:rPr>
              <a:t>that must be 	answered.</a:t>
            </a:r>
          </a:p>
          <a:p>
            <a:pPr lvl="1">
              <a:buFont typeface="Arial" pitchFamily="34" charset="0"/>
              <a:buChar char="•"/>
            </a:pPr>
            <a:r>
              <a:rPr lang="en-US" sz="2400" dirty="0" smtClean="0">
                <a:solidFill>
                  <a:schemeClr val="accent6">
                    <a:lumMod val="50000"/>
                  </a:schemeClr>
                </a:solidFill>
              </a:rPr>
              <a:t> Can you think of other related geographic questions?</a:t>
            </a:r>
          </a:p>
          <a:p>
            <a:pPr lvl="1"/>
            <a:endParaRPr lang="en-US" sz="2400" dirty="0" smtClean="0">
              <a:solidFill>
                <a:schemeClr val="accent6">
                  <a:lumMod val="50000"/>
                </a:schemeClr>
              </a:solidFill>
            </a:endParaRPr>
          </a:p>
          <a:p>
            <a:pPr lvl="1"/>
            <a:endParaRPr lang="en-US" sz="24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17410" name="Picture 2"/>
          <p:cNvPicPr>
            <a:picLocks noChangeAspect="1" noChangeArrowheads="1"/>
          </p:cNvPicPr>
          <p:nvPr/>
        </p:nvPicPr>
        <p:blipFill>
          <a:blip r:embed="rId3" cstate="print"/>
          <a:srcRect/>
          <a:stretch>
            <a:fillRect/>
          </a:stretch>
        </p:blipFill>
        <p:spPr bwMode="auto">
          <a:xfrm>
            <a:off x="0" y="1170164"/>
            <a:ext cx="9144000" cy="5687836"/>
          </a:xfrm>
          <a:prstGeom prst="rect">
            <a:avLst/>
          </a:prstGeom>
          <a:noFill/>
          <a:ln w="9525">
            <a:noFill/>
            <a:miter lim="800000"/>
            <a:headEnd/>
            <a:tailEnd/>
          </a:ln>
        </p:spPr>
      </p:pic>
      <p:sp>
        <p:nvSpPr>
          <p:cNvPr id="4" name="Rectangle 3"/>
          <p:cNvSpPr/>
          <p:nvPr/>
        </p:nvSpPr>
        <p:spPr>
          <a:xfrm>
            <a:off x="533400" y="0"/>
            <a:ext cx="8153400" cy="1200329"/>
          </a:xfrm>
          <a:prstGeom prst="rect">
            <a:avLst/>
          </a:prstGeom>
        </p:spPr>
        <p:txBody>
          <a:bodyPr wrap="square">
            <a:spAutoFit/>
          </a:bodyPr>
          <a:lstStyle/>
          <a:p>
            <a:r>
              <a:rPr lang="en-US" sz="3600" dirty="0" smtClean="0">
                <a:solidFill>
                  <a:schemeClr val="accent6">
                    <a:lumMod val="50000"/>
                  </a:schemeClr>
                </a:solidFill>
              </a:rPr>
              <a:t>P. 88 – Depopulating Regions (left) and Regions with Declining Businesses (right)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228600" y="152400"/>
            <a:ext cx="8763000" cy="7232749"/>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Do the two patterns (depopulation and declining businesses) 	</a:t>
            </a:r>
            <a:r>
              <a:rPr lang="en-US" sz="2400" b="1" dirty="0" smtClean="0">
                <a:solidFill>
                  <a:schemeClr val="accent6">
                    <a:lumMod val="50000"/>
                  </a:schemeClr>
                </a:solidFill>
              </a:rPr>
              <a:t>resemble</a:t>
            </a:r>
            <a:r>
              <a:rPr lang="en-US" sz="2400" dirty="0" smtClean="0">
                <a:solidFill>
                  <a:schemeClr val="accent6">
                    <a:lumMod val="50000"/>
                  </a:schemeClr>
                </a:solidFill>
              </a:rPr>
              <a:t> or </a:t>
            </a:r>
            <a:r>
              <a:rPr lang="en-US" sz="2400" b="1" dirty="0" smtClean="0">
                <a:solidFill>
                  <a:schemeClr val="accent6">
                    <a:lumMod val="50000"/>
                  </a:schemeClr>
                </a:solidFill>
              </a:rPr>
              <a:t>correlate with </a:t>
            </a:r>
            <a:r>
              <a:rPr lang="en-US" sz="2400" dirty="0" smtClean="0">
                <a:solidFill>
                  <a:schemeClr val="accent6">
                    <a:lumMod val="50000"/>
                  </a:schemeClr>
                </a:solidFill>
              </a:rPr>
              <a:t>each other?</a:t>
            </a:r>
          </a:p>
          <a:p>
            <a:pPr lvl="1">
              <a:buFont typeface="Arial" pitchFamily="34" charset="0"/>
              <a:buChar char="•"/>
            </a:pPr>
            <a:r>
              <a:rPr lang="en-US" sz="2400" dirty="0" smtClean="0">
                <a:solidFill>
                  <a:schemeClr val="accent6">
                    <a:lumMod val="50000"/>
                  </a:schemeClr>
                </a:solidFill>
              </a:rPr>
              <a:t> What does that suggest to you as possible spatial relationships?</a:t>
            </a:r>
          </a:p>
          <a:p>
            <a:pPr lvl="1">
              <a:buFont typeface="Arial" pitchFamily="34" charset="0"/>
              <a:buChar char="•"/>
            </a:pPr>
            <a:r>
              <a:rPr lang="en-US" sz="2400" dirty="0" smtClean="0">
                <a:solidFill>
                  <a:schemeClr val="accent6">
                    <a:lumMod val="50000"/>
                  </a:schemeClr>
                </a:solidFill>
              </a:rPr>
              <a:t> Do these patterns suggest one causes the other? (No! There are 	obviously other factors that contribute to such declines.)</a:t>
            </a:r>
          </a:p>
          <a:p>
            <a:pPr lvl="1">
              <a:buFont typeface="Arial" pitchFamily="34" charset="0"/>
              <a:buChar char="•"/>
            </a:pPr>
            <a:r>
              <a:rPr lang="en-US" sz="2400" dirty="0" smtClean="0">
                <a:solidFill>
                  <a:schemeClr val="accent6">
                    <a:lumMod val="50000"/>
                  </a:schemeClr>
                </a:solidFill>
              </a:rPr>
              <a:t> Do these declines relate to urban areas or rural areas? (Use 	other maps from the Atlas to draw your conclusions.)</a:t>
            </a:r>
          </a:p>
          <a:p>
            <a:pPr lvl="1"/>
            <a:endParaRPr lang="en-US" sz="2400" dirty="0" smtClean="0">
              <a:solidFill>
                <a:schemeClr val="accent6">
                  <a:lumMod val="50000"/>
                </a:schemeClr>
              </a:solidFill>
            </a:endParaRPr>
          </a:p>
          <a:p>
            <a:pPr lvl="1"/>
            <a:r>
              <a:rPr lang="en-US" sz="2400" b="1" u="sng" dirty="0" smtClean="0">
                <a:solidFill>
                  <a:schemeClr val="accent6">
                    <a:lumMod val="50000"/>
                  </a:schemeClr>
                </a:solidFill>
              </a:rPr>
              <a:t>Caveat</a:t>
            </a:r>
            <a:r>
              <a:rPr lang="en-US" sz="2400" dirty="0" smtClean="0">
                <a:solidFill>
                  <a:schemeClr val="accent6">
                    <a:lumMod val="50000"/>
                  </a:schemeClr>
                </a:solidFill>
              </a:rPr>
              <a:t>: Strong spatial correlations do not scientifically constitute causal relationships; however, arguments can be made that strong spatial correlations can be attributed to some underlying factors that define the reasons for the concentration of spatial patterns. Such reasons do command merits in analysis or decision-making (spatial correlation is a powerful tool for epidemiologists who may struggle with causal relationships but successful in finding solutions to controlling some diseases).</a:t>
            </a:r>
          </a:p>
          <a:p>
            <a:pPr lvl="1"/>
            <a:endParaRPr lang="en-US" sz="2400" dirty="0" smtClean="0">
              <a:solidFill>
                <a:schemeClr val="accent6">
                  <a:lumMod val="50000"/>
                </a:schemeClr>
              </a:solidFill>
            </a:endParaRPr>
          </a:p>
          <a:p>
            <a:pPr lvl="1"/>
            <a:endParaRPr lang="en-US" sz="24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18434" name="Picture 2"/>
          <p:cNvPicPr>
            <a:picLocks noChangeAspect="1" noChangeArrowheads="1"/>
          </p:cNvPicPr>
          <p:nvPr/>
        </p:nvPicPr>
        <p:blipFill>
          <a:blip r:embed="rId3" cstate="print"/>
          <a:srcRect/>
          <a:stretch>
            <a:fillRect/>
          </a:stretch>
        </p:blipFill>
        <p:spPr bwMode="auto">
          <a:xfrm>
            <a:off x="4343400" y="1903777"/>
            <a:ext cx="4800600" cy="4762080"/>
          </a:xfrm>
          <a:prstGeom prst="rect">
            <a:avLst/>
          </a:prstGeom>
          <a:noFill/>
          <a:ln w="9525">
            <a:noFill/>
            <a:miter lim="800000"/>
            <a:headEnd/>
            <a:tailEnd/>
          </a:ln>
        </p:spPr>
      </p:pic>
      <p:pic>
        <p:nvPicPr>
          <p:cNvPr id="18435" name="Picture 3"/>
          <p:cNvPicPr>
            <a:picLocks noChangeAspect="1" noChangeArrowheads="1"/>
          </p:cNvPicPr>
          <p:nvPr/>
        </p:nvPicPr>
        <p:blipFill>
          <a:blip r:embed="rId4" cstate="print"/>
          <a:srcRect/>
          <a:stretch>
            <a:fillRect/>
          </a:stretch>
        </p:blipFill>
        <p:spPr bwMode="auto">
          <a:xfrm>
            <a:off x="152400" y="1775942"/>
            <a:ext cx="3733800" cy="4877622"/>
          </a:xfrm>
          <a:prstGeom prst="rect">
            <a:avLst/>
          </a:prstGeom>
          <a:noFill/>
          <a:ln w="9525">
            <a:noFill/>
            <a:miter lim="800000"/>
            <a:headEnd/>
            <a:tailEnd/>
          </a:ln>
        </p:spPr>
      </p:pic>
      <p:pic>
        <p:nvPicPr>
          <p:cNvPr id="18436" name="Picture 4"/>
          <p:cNvPicPr>
            <a:picLocks noChangeAspect="1" noChangeArrowheads="1"/>
          </p:cNvPicPr>
          <p:nvPr/>
        </p:nvPicPr>
        <p:blipFill>
          <a:blip r:embed="rId5" cstate="print"/>
          <a:srcRect/>
          <a:stretch>
            <a:fillRect/>
          </a:stretch>
        </p:blipFill>
        <p:spPr bwMode="auto">
          <a:xfrm>
            <a:off x="2895600" y="2819400"/>
            <a:ext cx="1431925" cy="2226543"/>
          </a:xfrm>
          <a:prstGeom prst="rect">
            <a:avLst/>
          </a:prstGeom>
          <a:noFill/>
          <a:ln w="9525">
            <a:noFill/>
            <a:miter lim="800000"/>
            <a:headEnd/>
            <a:tailEnd/>
          </a:ln>
        </p:spPr>
      </p:pic>
      <p:sp>
        <p:nvSpPr>
          <p:cNvPr id="6" name="Rectangle 5"/>
          <p:cNvSpPr/>
          <p:nvPr/>
        </p:nvSpPr>
        <p:spPr>
          <a:xfrm>
            <a:off x="152400" y="0"/>
            <a:ext cx="8839200" cy="1754326"/>
          </a:xfrm>
          <a:prstGeom prst="rect">
            <a:avLst/>
          </a:prstGeom>
        </p:spPr>
        <p:txBody>
          <a:bodyPr wrap="square">
            <a:spAutoFit/>
          </a:bodyPr>
          <a:lstStyle/>
          <a:p>
            <a:r>
              <a:rPr lang="en-US" sz="3600" dirty="0" smtClean="0">
                <a:solidFill>
                  <a:schemeClr val="accent6">
                    <a:lumMod val="50000"/>
                  </a:schemeClr>
                </a:solidFill>
              </a:rPr>
              <a:t>P. 91 – Manufacturing Value-added and </a:t>
            </a:r>
            <a:r>
              <a:rPr lang="en-US" sz="3600" dirty="0" err="1" smtClean="0">
                <a:solidFill>
                  <a:schemeClr val="accent6">
                    <a:lumMod val="50000"/>
                  </a:schemeClr>
                </a:solidFill>
              </a:rPr>
              <a:t>Sectoral</a:t>
            </a:r>
            <a:r>
              <a:rPr lang="en-US" sz="3600" dirty="0" smtClean="0">
                <a:solidFill>
                  <a:schemeClr val="accent6">
                    <a:lumMod val="50000"/>
                  </a:schemeClr>
                </a:solidFill>
              </a:rPr>
              <a:t> Composition (Note: </a:t>
            </a:r>
            <a:r>
              <a:rPr lang="en-US" sz="2800" dirty="0" smtClean="0">
                <a:solidFill>
                  <a:schemeClr val="accent6">
                    <a:lumMod val="50000"/>
                  </a:schemeClr>
                </a:solidFill>
              </a:rPr>
              <a:t>2 more maps, 1990 and 2000, are in the Atlas but not shown here</a:t>
            </a:r>
            <a:r>
              <a:rPr lang="en-US" sz="3600" dirty="0" smtClean="0">
                <a:solidFill>
                  <a:schemeClr val="accent6">
                    <a:lumMod val="50000"/>
                  </a:schemeClr>
                </a:solidFill>
              </a:rPr>
              <a:t>).</a:t>
            </a:r>
          </a:p>
        </p:txBody>
      </p:sp>
      <p:sp>
        <p:nvSpPr>
          <p:cNvPr id="8" name="Rectangle 7"/>
          <p:cNvSpPr/>
          <p:nvPr/>
        </p:nvSpPr>
        <p:spPr>
          <a:xfrm>
            <a:off x="2514600" y="2362200"/>
            <a:ext cx="1600200" cy="523220"/>
          </a:xfrm>
          <a:prstGeom prst="rect">
            <a:avLst/>
          </a:prstGeom>
        </p:spPr>
        <p:txBody>
          <a:bodyPr wrap="square">
            <a:spAutoFit/>
          </a:bodyPr>
          <a:lstStyle/>
          <a:p>
            <a:r>
              <a:rPr lang="en-US" sz="2800" dirty="0" smtClean="0">
                <a:solidFill>
                  <a:schemeClr val="accent6">
                    <a:lumMod val="50000"/>
                  </a:schemeClr>
                </a:solidFill>
              </a:rPr>
              <a:t>1980-82</a:t>
            </a:r>
          </a:p>
        </p:txBody>
      </p:sp>
      <p:sp>
        <p:nvSpPr>
          <p:cNvPr id="9" name="Rectangle 8"/>
          <p:cNvSpPr/>
          <p:nvPr/>
        </p:nvSpPr>
        <p:spPr>
          <a:xfrm>
            <a:off x="7772400" y="2590800"/>
            <a:ext cx="1143000" cy="523220"/>
          </a:xfrm>
          <a:prstGeom prst="rect">
            <a:avLst/>
          </a:prstGeom>
        </p:spPr>
        <p:txBody>
          <a:bodyPr wrap="square">
            <a:spAutoFit/>
          </a:bodyPr>
          <a:lstStyle/>
          <a:p>
            <a:r>
              <a:rPr lang="en-US" sz="2800" dirty="0" smtClean="0">
                <a:solidFill>
                  <a:schemeClr val="accent6">
                    <a:lumMod val="50000"/>
                  </a:schemeClr>
                </a:solidFill>
              </a:rPr>
              <a:t>2012</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1066800"/>
            <a:ext cx="8763000" cy="4647426"/>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What can you conclude about the </a:t>
            </a:r>
            <a:r>
              <a:rPr lang="en-US" sz="2400" b="1" dirty="0" smtClean="0">
                <a:solidFill>
                  <a:schemeClr val="accent6">
                    <a:lumMod val="50000"/>
                  </a:schemeClr>
                </a:solidFill>
              </a:rPr>
              <a:t>magnitude of increase </a:t>
            </a:r>
            <a:r>
              <a:rPr lang="en-US" sz="2400" dirty="0" smtClean="0">
                <a:solidFill>
                  <a:schemeClr val="accent6">
                    <a:lumMod val="50000"/>
                  </a:schemeClr>
                </a:solidFill>
              </a:rPr>
              <a:t>in 	value-added manufacturing between 1980 and 2012?</a:t>
            </a:r>
          </a:p>
          <a:p>
            <a:pPr lvl="1">
              <a:buFont typeface="Arial" pitchFamily="34" charset="0"/>
              <a:buChar char="•"/>
            </a:pPr>
            <a:r>
              <a:rPr lang="en-US" sz="2400" dirty="0" smtClean="0">
                <a:solidFill>
                  <a:schemeClr val="accent6">
                    <a:lumMod val="50000"/>
                  </a:schemeClr>
                </a:solidFill>
              </a:rPr>
              <a:t> What are the </a:t>
            </a:r>
            <a:r>
              <a:rPr lang="en-US" sz="2400" b="1" dirty="0" smtClean="0">
                <a:solidFill>
                  <a:schemeClr val="accent6">
                    <a:lumMod val="50000"/>
                  </a:schemeClr>
                </a:solidFill>
              </a:rPr>
              <a:t>two major Sectors </a:t>
            </a:r>
            <a:r>
              <a:rPr lang="en-US" sz="2400" dirty="0" smtClean="0">
                <a:solidFill>
                  <a:schemeClr val="accent6">
                    <a:lumMod val="50000"/>
                  </a:schemeClr>
                </a:solidFill>
              </a:rPr>
              <a:t>that are in 2012 and </a:t>
            </a:r>
            <a:r>
              <a:rPr lang="en-US" sz="2400" b="1" dirty="0" smtClean="0">
                <a:solidFill>
                  <a:schemeClr val="accent6">
                    <a:lumMod val="50000"/>
                  </a:schemeClr>
                </a:solidFill>
              </a:rPr>
              <a:t>not in </a:t>
            </a:r>
            <a:r>
              <a:rPr lang="en-US" sz="2400" dirty="0" smtClean="0">
                <a:solidFill>
                  <a:schemeClr val="accent6">
                    <a:lumMod val="50000"/>
                  </a:schemeClr>
                </a:solidFill>
              </a:rPr>
              <a:t>	1980? (Answers: Electronics and Transportation Equipment)</a:t>
            </a:r>
          </a:p>
          <a:p>
            <a:pPr lvl="1">
              <a:buFont typeface="Arial" pitchFamily="34" charset="0"/>
              <a:buChar char="•"/>
            </a:pPr>
            <a:r>
              <a:rPr lang="en-US" sz="2400" dirty="0" smtClean="0">
                <a:solidFill>
                  <a:schemeClr val="accent6">
                    <a:lumMod val="50000"/>
                  </a:schemeClr>
                </a:solidFill>
              </a:rPr>
              <a:t> Can you characterize the number of value-added manufacturing 	employees between 1980 and 2010.</a:t>
            </a:r>
          </a:p>
          <a:p>
            <a:pPr lvl="1">
              <a:buFont typeface="Arial" pitchFamily="34" charset="0"/>
              <a:buChar char="•"/>
            </a:pPr>
            <a:r>
              <a:rPr lang="en-US" sz="2400" dirty="0" smtClean="0">
                <a:solidFill>
                  <a:schemeClr val="accent6">
                    <a:lumMod val="50000"/>
                  </a:schemeClr>
                </a:solidFill>
              </a:rPr>
              <a:t> If you have to pick one part of South Korea where such increase 	is </a:t>
            </a:r>
            <a:r>
              <a:rPr lang="en-US" sz="2400" b="1" dirty="0" smtClean="0">
                <a:solidFill>
                  <a:schemeClr val="accent6">
                    <a:lumMod val="50000"/>
                  </a:schemeClr>
                </a:solidFill>
              </a:rPr>
              <a:t>not very dramatic</a:t>
            </a:r>
            <a:r>
              <a:rPr lang="en-US" sz="2400" dirty="0" smtClean="0">
                <a:solidFill>
                  <a:schemeClr val="accent6">
                    <a:lumMod val="50000"/>
                  </a:schemeClr>
                </a:solidFill>
              </a:rPr>
              <a:t>, which part would you pick and what is 	your evidence for picking this part?</a:t>
            </a:r>
          </a:p>
          <a:p>
            <a:pPr lvl="1"/>
            <a:endParaRPr lang="en-US" sz="2400" dirty="0" smtClean="0">
              <a:solidFill>
                <a:schemeClr val="accent6">
                  <a:lumMod val="50000"/>
                </a:schemeClr>
              </a:solidFill>
            </a:endParaRPr>
          </a:p>
          <a:p>
            <a:pPr lvl="1"/>
            <a:endParaRPr lang="en-US" sz="24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19458" name="Picture 2"/>
          <p:cNvPicPr>
            <a:picLocks noChangeAspect="1" noChangeArrowheads="1"/>
          </p:cNvPicPr>
          <p:nvPr/>
        </p:nvPicPr>
        <p:blipFill>
          <a:blip r:embed="rId3" cstate="print"/>
          <a:srcRect/>
          <a:stretch>
            <a:fillRect/>
          </a:stretch>
        </p:blipFill>
        <p:spPr bwMode="auto">
          <a:xfrm>
            <a:off x="1219200" y="940144"/>
            <a:ext cx="5105400" cy="5917856"/>
          </a:xfrm>
          <a:prstGeom prst="rect">
            <a:avLst/>
          </a:prstGeom>
          <a:noFill/>
          <a:ln w="9525">
            <a:noFill/>
            <a:miter lim="800000"/>
            <a:headEnd/>
            <a:tailEnd/>
          </a:ln>
        </p:spPr>
      </p:pic>
      <p:pic>
        <p:nvPicPr>
          <p:cNvPr id="19460" name="Picture 4"/>
          <p:cNvPicPr>
            <a:picLocks noChangeAspect="1" noChangeArrowheads="1"/>
          </p:cNvPicPr>
          <p:nvPr/>
        </p:nvPicPr>
        <p:blipFill>
          <a:blip r:embed="rId4" cstate="print"/>
          <a:srcRect/>
          <a:stretch>
            <a:fillRect/>
          </a:stretch>
        </p:blipFill>
        <p:spPr bwMode="auto">
          <a:xfrm>
            <a:off x="6400800" y="3439736"/>
            <a:ext cx="2743200" cy="3216092"/>
          </a:xfrm>
          <a:prstGeom prst="rect">
            <a:avLst/>
          </a:prstGeom>
          <a:noFill/>
          <a:ln w="9525">
            <a:noFill/>
            <a:miter lim="800000"/>
            <a:headEnd/>
            <a:tailEnd/>
          </a:ln>
        </p:spPr>
      </p:pic>
      <p:pic>
        <p:nvPicPr>
          <p:cNvPr id="19462" name="Picture 6"/>
          <p:cNvPicPr>
            <a:picLocks noChangeAspect="1" noChangeArrowheads="1"/>
          </p:cNvPicPr>
          <p:nvPr/>
        </p:nvPicPr>
        <p:blipFill>
          <a:blip r:embed="rId5" cstate="print"/>
          <a:srcRect/>
          <a:stretch>
            <a:fillRect/>
          </a:stretch>
        </p:blipFill>
        <p:spPr bwMode="auto">
          <a:xfrm>
            <a:off x="228600" y="4343400"/>
            <a:ext cx="1355725" cy="715963"/>
          </a:xfrm>
          <a:prstGeom prst="rect">
            <a:avLst/>
          </a:prstGeom>
          <a:noFill/>
          <a:ln w="9525">
            <a:noFill/>
            <a:miter lim="800000"/>
            <a:headEnd/>
            <a:tailEnd/>
          </a:ln>
        </p:spPr>
      </p:pic>
      <p:sp>
        <p:nvSpPr>
          <p:cNvPr id="8" name="Rectangle 7"/>
          <p:cNvSpPr/>
          <p:nvPr/>
        </p:nvSpPr>
        <p:spPr>
          <a:xfrm>
            <a:off x="228600" y="4343400"/>
            <a:ext cx="1371600" cy="685800"/>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33400" y="0"/>
            <a:ext cx="8153400" cy="646331"/>
          </a:xfrm>
          <a:prstGeom prst="rect">
            <a:avLst/>
          </a:prstGeom>
        </p:spPr>
        <p:txBody>
          <a:bodyPr wrap="square">
            <a:spAutoFit/>
          </a:bodyPr>
          <a:lstStyle/>
          <a:p>
            <a:r>
              <a:rPr lang="en-US" sz="3600" dirty="0" smtClean="0">
                <a:solidFill>
                  <a:schemeClr val="accent6">
                    <a:lumMod val="50000"/>
                  </a:schemeClr>
                </a:solidFill>
              </a:rPr>
              <a:t>P. 97 – Gross Regional Domestic Product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1066800"/>
            <a:ext cx="8763000" cy="4647426"/>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Where are the high </a:t>
            </a:r>
            <a:r>
              <a:rPr lang="en-US" sz="2400" b="1" dirty="0" smtClean="0">
                <a:solidFill>
                  <a:schemeClr val="accent6">
                    <a:lumMod val="50000"/>
                  </a:schemeClr>
                </a:solidFill>
              </a:rPr>
              <a:t>concentrations</a:t>
            </a:r>
            <a:r>
              <a:rPr lang="en-US" sz="2400" dirty="0" smtClean="0">
                <a:solidFill>
                  <a:schemeClr val="accent6">
                    <a:lumMod val="50000"/>
                  </a:schemeClr>
                </a:solidFill>
              </a:rPr>
              <a:t> of Per capital gross regional domestic product?</a:t>
            </a:r>
          </a:p>
          <a:p>
            <a:pPr lvl="1">
              <a:buFont typeface="Arial" pitchFamily="34" charset="0"/>
              <a:buChar char="•"/>
            </a:pPr>
            <a:r>
              <a:rPr lang="en-US" sz="2400" dirty="0" smtClean="0">
                <a:solidFill>
                  <a:schemeClr val="accent6">
                    <a:lumMod val="50000"/>
                  </a:schemeClr>
                </a:solidFill>
              </a:rPr>
              <a:t> Are they associated with </a:t>
            </a:r>
            <a:r>
              <a:rPr lang="en-US" sz="2400" b="1" dirty="0" smtClean="0">
                <a:solidFill>
                  <a:schemeClr val="accent6">
                    <a:lumMod val="50000"/>
                  </a:schemeClr>
                </a:solidFill>
              </a:rPr>
              <a:t>urban</a:t>
            </a:r>
            <a:r>
              <a:rPr lang="en-US" sz="2400" dirty="0" smtClean="0">
                <a:solidFill>
                  <a:schemeClr val="accent6">
                    <a:lumMod val="50000"/>
                  </a:schemeClr>
                </a:solidFill>
              </a:rPr>
              <a:t> centers </a:t>
            </a:r>
            <a:r>
              <a:rPr lang="en-US" sz="2400" b="1" dirty="0" smtClean="0">
                <a:solidFill>
                  <a:schemeClr val="accent6">
                    <a:lumMod val="50000"/>
                  </a:schemeClr>
                </a:solidFill>
              </a:rPr>
              <a:t>or rural </a:t>
            </a:r>
            <a:r>
              <a:rPr lang="en-US" sz="2400" dirty="0" smtClean="0">
                <a:solidFill>
                  <a:schemeClr val="accent6">
                    <a:lumMod val="50000"/>
                  </a:schemeClr>
                </a:solidFill>
              </a:rPr>
              <a:t>communities?</a:t>
            </a:r>
          </a:p>
          <a:p>
            <a:pPr lvl="1">
              <a:buFont typeface="Arial" pitchFamily="34" charset="0"/>
              <a:buChar char="•"/>
            </a:pPr>
            <a:r>
              <a:rPr lang="en-US" sz="2400" dirty="0" smtClean="0">
                <a:solidFill>
                  <a:schemeClr val="accent6">
                    <a:lumMod val="50000"/>
                  </a:schemeClr>
                </a:solidFill>
              </a:rPr>
              <a:t> What is the </a:t>
            </a:r>
            <a:r>
              <a:rPr lang="en-US" sz="2400" b="1" dirty="0" smtClean="0">
                <a:solidFill>
                  <a:schemeClr val="accent6">
                    <a:lumMod val="50000"/>
                  </a:schemeClr>
                </a:solidFill>
              </a:rPr>
              <a:t>advantage</a:t>
            </a:r>
            <a:r>
              <a:rPr lang="en-US" sz="2400" dirty="0" smtClean="0">
                <a:solidFill>
                  <a:schemeClr val="accent6">
                    <a:lumMod val="50000"/>
                  </a:schemeClr>
                </a:solidFill>
              </a:rPr>
              <a:t> of computing a per capital gross </a:t>
            </a:r>
            <a:r>
              <a:rPr lang="en-US" sz="2400" b="1" dirty="0" smtClean="0">
                <a:solidFill>
                  <a:schemeClr val="accent6">
                    <a:lumMod val="50000"/>
                  </a:schemeClr>
                </a:solidFill>
              </a:rPr>
              <a:t>regional</a:t>
            </a:r>
            <a:r>
              <a:rPr lang="en-US" sz="2400" dirty="0" smtClean="0">
                <a:solidFill>
                  <a:schemeClr val="accent6">
                    <a:lumMod val="50000"/>
                  </a:schemeClr>
                </a:solidFill>
              </a:rPr>
              <a:t> domestic product </a:t>
            </a:r>
            <a:r>
              <a:rPr lang="en-US" sz="2400" b="1" dirty="0" smtClean="0">
                <a:solidFill>
                  <a:schemeClr val="accent6">
                    <a:lumMod val="50000"/>
                  </a:schemeClr>
                </a:solidFill>
              </a:rPr>
              <a:t>rather than </a:t>
            </a:r>
            <a:r>
              <a:rPr lang="en-US" sz="2400" dirty="0" smtClean="0">
                <a:solidFill>
                  <a:schemeClr val="accent6">
                    <a:lumMod val="50000"/>
                  </a:schemeClr>
                </a:solidFill>
              </a:rPr>
              <a:t>a </a:t>
            </a:r>
            <a:r>
              <a:rPr lang="en-US" sz="2400" b="1" dirty="0" smtClean="0">
                <a:solidFill>
                  <a:schemeClr val="accent6">
                    <a:lumMod val="50000"/>
                  </a:schemeClr>
                </a:solidFill>
              </a:rPr>
              <a:t>national</a:t>
            </a:r>
            <a:r>
              <a:rPr lang="en-US" sz="2400" dirty="0" smtClean="0">
                <a:solidFill>
                  <a:schemeClr val="accent6">
                    <a:lumMod val="50000"/>
                  </a:schemeClr>
                </a:solidFill>
              </a:rPr>
              <a:t> per capital domestic product index? (Answer: so that you can see a more localized breakdown of details about </a:t>
            </a:r>
            <a:r>
              <a:rPr lang="en-US" sz="2400" b="1" dirty="0" smtClean="0">
                <a:solidFill>
                  <a:schemeClr val="accent6">
                    <a:lumMod val="50000"/>
                  </a:schemeClr>
                </a:solidFill>
              </a:rPr>
              <a:t>variations</a:t>
            </a:r>
            <a:r>
              <a:rPr lang="en-US" sz="2400" dirty="0" smtClean="0">
                <a:solidFill>
                  <a:schemeClr val="accent6">
                    <a:lumMod val="50000"/>
                  </a:schemeClr>
                </a:solidFill>
              </a:rPr>
              <a:t> in the per capital domestic product, meaning that you can identify which local areas are doing better economically than other areas. It is </a:t>
            </a:r>
            <a:r>
              <a:rPr lang="en-US" sz="2400" b="1" dirty="0" smtClean="0">
                <a:solidFill>
                  <a:schemeClr val="accent6">
                    <a:lumMod val="50000"/>
                  </a:schemeClr>
                </a:solidFill>
              </a:rPr>
              <a:t>a finer spatial resolution</a:t>
            </a:r>
            <a:r>
              <a:rPr lang="en-US" sz="2400" dirty="0" smtClean="0">
                <a:solidFill>
                  <a:schemeClr val="accent6">
                    <a:lumMod val="50000"/>
                  </a:schemeClr>
                </a:solidFill>
              </a:rPr>
              <a:t>.) </a:t>
            </a:r>
          </a:p>
          <a:p>
            <a:pPr lvl="1"/>
            <a:endParaRPr lang="en-US" sz="24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2050" name="Picture 2"/>
          <p:cNvPicPr>
            <a:picLocks noChangeAspect="1" noChangeArrowheads="1"/>
          </p:cNvPicPr>
          <p:nvPr/>
        </p:nvPicPr>
        <p:blipFill>
          <a:blip r:embed="rId3" cstate="print"/>
          <a:srcRect/>
          <a:stretch>
            <a:fillRect/>
          </a:stretch>
        </p:blipFill>
        <p:spPr bwMode="auto">
          <a:xfrm>
            <a:off x="0" y="990600"/>
            <a:ext cx="9066158" cy="5379241"/>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0" y="609600"/>
            <a:ext cx="9144000" cy="360487"/>
          </a:xfrm>
          <a:prstGeom prst="rect">
            <a:avLst/>
          </a:prstGeom>
          <a:noFill/>
          <a:ln w="9525">
            <a:noFill/>
            <a:miter lim="800000"/>
            <a:headEnd/>
            <a:tailEnd/>
          </a:ln>
        </p:spPr>
      </p:pic>
      <p:sp>
        <p:nvSpPr>
          <p:cNvPr id="5" name="Rectangle 4"/>
          <p:cNvSpPr/>
          <p:nvPr/>
        </p:nvSpPr>
        <p:spPr>
          <a:xfrm>
            <a:off x="3733800" y="0"/>
            <a:ext cx="1295400" cy="646331"/>
          </a:xfrm>
          <a:prstGeom prst="rect">
            <a:avLst/>
          </a:prstGeom>
        </p:spPr>
        <p:txBody>
          <a:bodyPr wrap="square">
            <a:spAutoFit/>
          </a:bodyPr>
          <a:lstStyle/>
          <a:p>
            <a:r>
              <a:rPr lang="en-US" sz="3600" dirty="0" smtClean="0">
                <a:solidFill>
                  <a:schemeClr val="accent6">
                    <a:lumMod val="50000"/>
                  </a:schemeClr>
                </a:solidFill>
              </a:rPr>
              <a:t>P. 99</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3074" name="Picture 2"/>
          <p:cNvPicPr>
            <a:picLocks noChangeAspect="1" noChangeArrowheads="1"/>
          </p:cNvPicPr>
          <p:nvPr/>
        </p:nvPicPr>
        <p:blipFill>
          <a:blip r:embed="rId3" cstate="print"/>
          <a:srcRect/>
          <a:stretch>
            <a:fillRect/>
          </a:stretch>
        </p:blipFill>
        <p:spPr bwMode="auto">
          <a:xfrm>
            <a:off x="0" y="1504822"/>
            <a:ext cx="9144000" cy="5353178"/>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0" y="1130618"/>
            <a:ext cx="2209800" cy="423546"/>
          </a:xfrm>
          <a:prstGeom prst="rect">
            <a:avLst/>
          </a:prstGeom>
          <a:noFill/>
          <a:ln w="9525">
            <a:noFill/>
            <a:miter lim="800000"/>
            <a:headEnd/>
            <a:tailEnd/>
          </a:ln>
        </p:spPr>
      </p:pic>
      <p:pic>
        <p:nvPicPr>
          <p:cNvPr id="3077" name="Picture 5"/>
          <p:cNvPicPr>
            <a:picLocks noChangeAspect="1" noChangeArrowheads="1"/>
          </p:cNvPicPr>
          <p:nvPr/>
        </p:nvPicPr>
        <p:blipFill>
          <a:blip r:embed="rId5" cstate="print"/>
          <a:srcRect/>
          <a:stretch>
            <a:fillRect/>
          </a:stretch>
        </p:blipFill>
        <p:spPr bwMode="auto">
          <a:xfrm>
            <a:off x="4724400" y="1143000"/>
            <a:ext cx="2391337" cy="334963"/>
          </a:xfrm>
          <a:prstGeom prst="rect">
            <a:avLst/>
          </a:prstGeom>
          <a:noFill/>
          <a:ln w="9525">
            <a:noFill/>
            <a:miter lim="800000"/>
            <a:headEnd/>
            <a:tailEnd/>
          </a:ln>
        </p:spPr>
      </p:pic>
      <p:sp>
        <p:nvSpPr>
          <p:cNvPr id="8" name="Rectangle 7"/>
          <p:cNvSpPr/>
          <p:nvPr/>
        </p:nvSpPr>
        <p:spPr>
          <a:xfrm>
            <a:off x="3886200" y="381000"/>
            <a:ext cx="1295400" cy="646331"/>
          </a:xfrm>
          <a:prstGeom prst="rect">
            <a:avLst/>
          </a:prstGeom>
        </p:spPr>
        <p:txBody>
          <a:bodyPr wrap="square">
            <a:spAutoFit/>
          </a:bodyPr>
          <a:lstStyle/>
          <a:p>
            <a:r>
              <a:rPr lang="en-US" sz="3600" dirty="0" smtClean="0">
                <a:solidFill>
                  <a:schemeClr val="accent6">
                    <a:lumMod val="50000"/>
                  </a:schemeClr>
                </a:solidFill>
              </a:rPr>
              <a:t>P. 99</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1066800"/>
            <a:ext cx="8763000" cy="4647426"/>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Which of the four previous maps stand out totally different than 	the other three? (Answer: the Knowledge Intensive Services)</a:t>
            </a:r>
          </a:p>
          <a:p>
            <a:pPr lvl="1">
              <a:buFont typeface="Arial" pitchFamily="34" charset="0"/>
              <a:buChar char="•"/>
            </a:pPr>
            <a:r>
              <a:rPr lang="en-US" sz="2400" dirty="0" smtClean="0">
                <a:solidFill>
                  <a:schemeClr val="accent6">
                    <a:lumMod val="50000"/>
                  </a:schemeClr>
                </a:solidFill>
              </a:rPr>
              <a:t> Are the spatial patterns similar among the light industries, 	heavy and chemical industries, and high-tech industries?</a:t>
            </a:r>
          </a:p>
          <a:p>
            <a:pPr lvl="1">
              <a:buFont typeface="Arial" pitchFamily="34" charset="0"/>
              <a:buChar char="•"/>
            </a:pPr>
            <a:r>
              <a:rPr lang="en-US" sz="2400" dirty="0" smtClean="0">
                <a:solidFill>
                  <a:schemeClr val="accent6">
                    <a:lumMod val="50000"/>
                  </a:schemeClr>
                </a:solidFill>
              </a:rPr>
              <a:t> Are these spatial patterns similar to the knowledge intensive 	services?</a:t>
            </a:r>
          </a:p>
          <a:p>
            <a:pPr lvl="1">
              <a:buFont typeface="Arial" pitchFamily="34" charset="0"/>
              <a:buChar char="•"/>
            </a:pPr>
            <a:r>
              <a:rPr lang="en-US" sz="2400" dirty="0" smtClean="0">
                <a:solidFill>
                  <a:schemeClr val="accent6">
                    <a:lumMod val="50000"/>
                  </a:schemeClr>
                </a:solidFill>
              </a:rPr>
              <a:t> Why is there </a:t>
            </a:r>
            <a:r>
              <a:rPr lang="en-US" sz="2400" b="1" dirty="0" smtClean="0">
                <a:solidFill>
                  <a:schemeClr val="accent6">
                    <a:lumMod val="50000"/>
                  </a:schemeClr>
                </a:solidFill>
              </a:rPr>
              <a:t>a lack of spatial pattern </a:t>
            </a:r>
            <a:r>
              <a:rPr lang="en-US" sz="2400" dirty="0" smtClean="0">
                <a:solidFill>
                  <a:schemeClr val="accent6">
                    <a:lumMod val="50000"/>
                  </a:schemeClr>
                </a:solidFill>
              </a:rPr>
              <a:t>for the knowledge 	intensive services but almost entirely concentrated in Seoul? 	(these services can be conducted from anywhere without 	dependence on transportation or raw material supplies; even 	from homes with Internet access)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20482" name="Picture 2"/>
          <p:cNvPicPr>
            <a:picLocks noChangeAspect="1" noChangeArrowheads="1"/>
          </p:cNvPicPr>
          <p:nvPr/>
        </p:nvPicPr>
        <p:blipFill>
          <a:blip r:embed="rId3" cstate="print"/>
          <a:srcRect/>
          <a:stretch>
            <a:fillRect/>
          </a:stretch>
        </p:blipFill>
        <p:spPr bwMode="auto">
          <a:xfrm>
            <a:off x="46994" y="1600200"/>
            <a:ext cx="9097006" cy="4904579"/>
          </a:xfrm>
          <a:prstGeom prst="rect">
            <a:avLst/>
          </a:prstGeom>
          <a:noFill/>
          <a:ln w="9525">
            <a:noFill/>
            <a:miter lim="800000"/>
            <a:headEnd/>
            <a:tailEnd/>
          </a:ln>
        </p:spPr>
      </p:pic>
      <p:sp>
        <p:nvSpPr>
          <p:cNvPr id="4" name="Rectangle 3"/>
          <p:cNvSpPr/>
          <p:nvPr/>
        </p:nvSpPr>
        <p:spPr>
          <a:xfrm>
            <a:off x="533400" y="228600"/>
            <a:ext cx="8153400" cy="1200329"/>
          </a:xfrm>
          <a:prstGeom prst="rect">
            <a:avLst/>
          </a:prstGeom>
        </p:spPr>
        <p:txBody>
          <a:bodyPr wrap="square">
            <a:spAutoFit/>
          </a:bodyPr>
          <a:lstStyle/>
          <a:p>
            <a:r>
              <a:rPr lang="en-US" sz="3600" dirty="0" smtClean="0">
                <a:solidFill>
                  <a:schemeClr val="accent6">
                    <a:lumMod val="50000"/>
                  </a:schemeClr>
                </a:solidFill>
              </a:rPr>
              <a:t>P. 101 – Agricultural Production (left) and Mineral Resources(right)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1066800"/>
            <a:ext cx="8763000" cy="2062103"/>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Which half of South Korea is more suitable for agriculture?</a:t>
            </a:r>
          </a:p>
          <a:p>
            <a:pPr lvl="1">
              <a:buFont typeface="Arial" pitchFamily="34" charset="0"/>
              <a:buChar char="•"/>
            </a:pPr>
            <a:r>
              <a:rPr lang="en-US" sz="2400" dirty="0" smtClean="0">
                <a:solidFill>
                  <a:schemeClr val="accent6">
                    <a:lumMod val="50000"/>
                  </a:schemeClr>
                </a:solidFill>
              </a:rPr>
              <a:t> Where are the concentrations of mineral resources?</a:t>
            </a:r>
          </a:p>
          <a:p>
            <a:pPr lvl="1">
              <a:buFont typeface="Arial" pitchFamily="34" charset="0"/>
              <a:buChar char="•"/>
            </a:pPr>
            <a:r>
              <a:rPr lang="en-US" sz="2400" dirty="0" smtClean="0">
                <a:solidFill>
                  <a:schemeClr val="accent6">
                    <a:lumMod val="50000"/>
                  </a:schemeClr>
                </a:solidFill>
              </a:rPr>
              <a:t> Do they compete for land? (Answer: not likely)</a:t>
            </a:r>
          </a:p>
          <a:p>
            <a:pPr lvl="1">
              <a:buFont typeface="Arial" pitchFamily="34" charset="0"/>
              <a:buChar char="•"/>
            </a:pPr>
            <a:r>
              <a:rPr lang="en-US" sz="2400" dirty="0" smtClean="0">
                <a:solidFill>
                  <a:schemeClr val="accent6">
                    <a:lumMod val="50000"/>
                  </a:schemeClr>
                </a:solidFill>
              </a:rPr>
              <a:t> Do they affect each other environmentally? (Not likely)</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228600" y="152400"/>
            <a:ext cx="8610600" cy="646331"/>
          </a:xfrm>
          <a:prstGeom prst="rect">
            <a:avLst/>
          </a:prstGeom>
        </p:spPr>
        <p:txBody>
          <a:bodyPr wrap="square">
            <a:spAutoFit/>
          </a:bodyPr>
          <a:lstStyle/>
          <a:p>
            <a:r>
              <a:rPr lang="en-US" sz="3600" dirty="0" smtClean="0">
                <a:solidFill>
                  <a:schemeClr val="accent6">
                    <a:lumMod val="50000"/>
                  </a:schemeClr>
                </a:solidFill>
              </a:rPr>
              <a:t>P. 101 – Final Energy Consumption by Source</a:t>
            </a:r>
          </a:p>
        </p:txBody>
      </p:sp>
      <p:pic>
        <p:nvPicPr>
          <p:cNvPr id="21506" name="Picture 2"/>
          <p:cNvPicPr>
            <a:picLocks noChangeAspect="1" noChangeArrowheads="1"/>
          </p:cNvPicPr>
          <p:nvPr/>
        </p:nvPicPr>
        <p:blipFill>
          <a:blip r:embed="rId3" cstate="print"/>
          <a:srcRect/>
          <a:stretch>
            <a:fillRect/>
          </a:stretch>
        </p:blipFill>
        <p:spPr bwMode="auto">
          <a:xfrm>
            <a:off x="1676400" y="762000"/>
            <a:ext cx="5421840" cy="59302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228600" y="228600"/>
            <a:ext cx="8763000" cy="6863417"/>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The map legend lists LNG and LPG which are less popular in the 	US, </a:t>
            </a:r>
            <a:r>
              <a:rPr lang="en-US" sz="2400" b="1" dirty="0" smtClean="0">
                <a:solidFill>
                  <a:schemeClr val="accent6">
                    <a:lumMod val="50000"/>
                  </a:schemeClr>
                </a:solidFill>
              </a:rPr>
              <a:t>what</a:t>
            </a:r>
            <a:r>
              <a:rPr lang="en-US" sz="2400" dirty="0" smtClean="0">
                <a:solidFill>
                  <a:schemeClr val="accent6">
                    <a:lumMod val="50000"/>
                  </a:schemeClr>
                </a:solidFill>
              </a:rPr>
              <a:t> are LNG and LPG? (</a:t>
            </a:r>
            <a:r>
              <a:rPr lang="en-US" sz="2400" dirty="0" err="1" smtClean="0">
                <a:solidFill>
                  <a:schemeClr val="accent6">
                    <a:lumMod val="50000"/>
                  </a:schemeClr>
                </a:solidFill>
              </a:rPr>
              <a:t>Liquidified</a:t>
            </a:r>
            <a:r>
              <a:rPr lang="en-US" sz="2400" dirty="0" smtClean="0">
                <a:solidFill>
                  <a:schemeClr val="accent6">
                    <a:lumMod val="50000"/>
                  </a:schemeClr>
                </a:solidFill>
              </a:rPr>
              <a:t> natural gas and 	</a:t>
            </a:r>
            <a:r>
              <a:rPr lang="en-US" sz="2400" dirty="0" err="1" smtClean="0">
                <a:solidFill>
                  <a:schemeClr val="accent6">
                    <a:lumMod val="50000"/>
                  </a:schemeClr>
                </a:solidFill>
              </a:rPr>
              <a:t>liquified</a:t>
            </a:r>
            <a:r>
              <a:rPr lang="en-US" sz="2400" dirty="0" smtClean="0">
                <a:solidFill>
                  <a:schemeClr val="accent6">
                    <a:lumMod val="50000"/>
                  </a:schemeClr>
                </a:solidFill>
              </a:rPr>
              <a:t> petroleum gas)</a:t>
            </a:r>
          </a:p>
          <a:p>
            <a:pPr lvl="1">
              <a:buFont typeface="Arial" pitchFamily="34" charset="0"/>
              <a:buChar char="•"/>
            </a:pPr>
            <a:r>
              <a:rPr lang="en-US" sz="2400" dirty="0" smtClean="0">
                <a:solidFill>
                  <a:schemeClr val="accent6">
                    <a:lumMod val="50000"/>
                  </a:schemeClr>
                </a:solidFill>
              </a:rPr>
              <a:t> Maps are made to convey </a:t>
            </a:r>
            <a:r>
              <a:rPr lang="en-US" sz="2400" b="1" dirty="0" smtClean="0">
                <a:solidFill>
                  <a:schemeClr val="accent6">
                    <a:lumMod val="50000"/>
                  </a:schemeClr>
                </a:solidFill>
              </a:rPr>
              <a:t>spatial information</a:t>
            </a:r>
            <a:r>
              <a:rPr lang="en-US" sz="2400" dirty="0" smtClean="0">
                <a:solidFill>
                  <a:schemeClr val="accent6">
                    <a:lumMod val="50000"/>
                  </a:schemeClr>
                </a:solidFill>
              </a:rPr>
              <a:t>; when reading or 	interpreting a map, one must also be aware of </a:t>
            </a:r>
            <a:r>
              <a:rPr lang="en-US" sz="2400" b="1" dirty="0" smtClean="0">
                <a:solidFill>
                  <a:schemeClr val="accent6">
                    <a:lumMod val="50000"/>
                  </a:schemeClr>
                </a:solidFill>
              </a:rPr>
              <a:t>how accurate </a:t>
            </a:r>
            <a:r>
              <a:rPr lang="en-US" sz="2400" dirty="0" smtClean="0">
                <a:solidFill>
                  <a:schemeClr val="accent6">
                    <a:lumMod val="50000"/>
                  </a:schemeClr>
                </a:solidFill>
              </a:rPr>
              <a:t>	the information may be and should </a:t>
            </a:r>
            <a:r>
              <a:rPr lang="en-US" sz="2400" b="1" dirty="0" smtClean="0">
                <a:solidFill>
                  <a:schemeClr val="accent6">
                    <a:lumMod val="50000"/>
                  </a:schemeClr>
                </a:solidFill>
              </a:rPr>
              <a:t>arouse our curiosity </a:t>
            </a:r>
            <a:r>
              <a:rPr lang="en-US" sz="2400" dirty="0" smtClean="0">
                <a:solidFill>
                  <a:schemeClr val="accent6">
                    <a:lumMod val="50000"/>
                  </a:schemeClr>
                </a:solidFill>
              </a:rPr>
              <a:t>and 	raise questions when something may not look right. </a:t>
            </a:r>
            <a:r>
              <a:rPr lang="en-US" sz="2400" b="1" dirty="0" smtClean="0">
                <a:solidFill>
                  <a:schemeClr val="accent6">
                    <a:lumMod val="50000"/>
                  </a:schemeClr>
                </a:solidFill>
              </a:rPr>
              <a:t>Can you 	spot something that may not look right to you on this map 	and raise a question?</a:t>
            </a:r>
            <a:r>
              <a:rPr lang="en-US" sz="2400" dirty="0" smtClean="0">
                <a:solidFill>
                  <a:schemeClr val="accent6">
                    <a:lumMod val="50000"/>
                  </a:schemeClr>
                </a:solidFill>
              </a:rPr>
              <a:t> (Hint: look at the largest graduated 	circle and compare it to the circle that represents Seoul. The 	question that I raise is why is there a higher consumption of 	energy in the Province of </a:t>
            </a:r>
            <a:r>
              <a:rPr lang="en-US" sz="2400" dirty="0" err="1" smtClean="0">
                <a:solidFill>
                  <a:schemeClr val="accent6">
                    <a:lumMod val="50000"/>
                  </a:schemeClr>
                </a:solidFill>
              </a:rPr>
              <a:t>Jeollanam</a:t>
            </a:r>
            <a:r>
              <a:rPr lang="en-US" sz="2400" dirty="0" smtClean="0">
                <a:solidFill>
                  <a:schemeClr val="accent6">
                    <a:lumMod val="50000"/>
                  </a:schemeClr>
                </a:solidFill>
              </a:rPr>
              <a:t>-do than all of Seoul? 	What is there that require such a high energy consumption in 	</a:t>
            </a:r>
            <a:r>
              <a:rPr lang="en-US" sz="2400" dirty="0" err="1" smtClean="0">
                <a:solidFill>
                  <a:schemeClr val="accent6">
                    <a:lumMod val="50000"/>
                  </a:schemeClr>
                </a:solidFill>
              </a:rPr>
              <a:t>Jeollanam</a:t>
            </a:r>
            <a:r>
              <a:rPr lang="en-US" sz="2400" dirty="0" smtClean="0">
                <a:solidFill>
                  <a:schemeClr val="accent6">
                    <a:lumMod val="50000"/>
                  </a:schemeClr>
                </a:solidFill>
              </a:rPr>
              <a:t>-do?) (Unfortunately, I was not able to find the 	answer from the Atlas, but that may be a good lesson for 	students.)</a:t>
            </a:r>
          </a:p>
          <a:p>
            <a:pPr lvl="1"/>
            <a:endParaRPr lang="en-US" sz="24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228600" y="363915"/>
            <a:ext cx="8763000" cy="4647426"/>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r>
              <a:rPr lang="en-US" sz="2400" dirty="0" smtClean="0">
                <a:solidFill>
                  <a:schemeClr val="accent6">
                    <a:lumMod val="50000"/>
                  </a:schemeClr>
                </a:solidFill>
              </a:rPr>
              <a:t> Another curiosity: If Seoul consumes less energy than 	</a:t>
            </a:r>
            <a:r>
              <a:rPr lang="en-US" sz="2400" dirty="0" err="1" smtClean="0">
                <a:solidFill>
                  <a:schemeClr val="accent6">
                    <a:lumMod val="50000"/>
                  </a:schemeClr>
                </a:solidFill>
              </a:rPr>
              <a:t>Jeollanam</a:t>
            </a:r>
            <a:r>
              <a:rPr lang="en-US" sz="2400" dirty="0" smtClean="0">
                <a:solidFill>
                  <a:schemeClr val="accent6">
                    <a:lumMod val="50000"/>
                  </a:schemeClr>
                </a:solidFill>
              </a:rPr>
              <a:t>-do Province, what does it say about the efficiency 	of energy use in the generation of national wealth? How 	should valuable resources be assigned?</a:t>
            </a:r>
          </a:p>
          <a:p>
            <a:pPr lvl="1">
              <a:buFont typeface="Arial" pitchFamily="34" charset="0"/>
              <a:buChar char="•"/>
            </a:pPr>
            <a:r>
              <a:rPr lang="en-US" sz="2400" dirty="0" smtClean="0">
                <a:solidFill>
                  <a:schemeClr val="accent6">
                    <a:lumMod val="50000"/>
                  </a:schemeClr>
                </a:solidFill>
              </a:rPr>
              <a:t> A parallel scenario: Large amounts of water are used for the 	sugar cane industry on Oahu (Hawaii) while not enough water 	go into the tourist industry even though tourism brings in 	much more income to Oahu. Again, how should valuable 	resources be assigned?</a:t>
            </a:r>
          </a:p>
          <a:p>
            <a:pPr lvl="1">
              <a:buFont typeface="Arial" pitchFamily="34" charset="0"/>
              <a:buChar char="•"/>
            </a:pPr>
            <a:endParaRPr lang="en-US" sz="2400" dirty="0" smtClean="0">
              <a:solidFill>
                <a:schemeClr val="accent6">
                  <a:lumMod val="50000"/>
                </a:schemeClr>
              </a:solidFill>
            </a:endParaRPr>
          </a:p>
          <a:p>
            <a:pPr lvl="1"/>
            <a:endParaRPr lang="en-US" sz="24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457200" y="304800"/>
            <a:ext cx="7848600" cy="646331"/>
          </a:xfrm>
          <a:prstGeom prst="rect">
            <a:avLst/>
          </a:prstGeom>
        </p:spPr>
        <p:txBody>
          <a:bodyPr wrap="square">
            <a:spAutoFit/>
          </a:bodyPr>
          <a:lstStyle/>
          <a:p>
            <a:r>
              <a:rPr lang="en-US" sz="3600" dirty="0" smtClean="0">
                <a:solidFill>
                  <a:schemeClr val="accent6">
                    <a:lumMod val="50000"/>
                  </a:schemeClr>
                </a:solidFill>
              </a:rPr>
              <a:t>P. 105 – Happiness Index (Quality of Life)</a:t>
            </a:r>
          </a:p>
        </p:txBody>
      </p:sp>
      <p:pic>
        <p:nvPicPr>
          <p:cNvPr id="22530" name="Picture 2"/>
          <p:cNvPicPr>
            <a:picLocks noChangeAspect="1" noChangeArrowheads="1"/>
          </p:cNvPicPr>
          <p:nvPr/>
        </p:nvPicPr>
        <p:blipFill>
          <a:blip r:embed="rId3" cstate="print"/>
          <a:srcRect/>
          <a:stretch>
            <a:fillRect/>
          </a:stretch>
        </p:blipFill>
        <p:spPr bwMode="auto">
          <a:xfrm>
            <a:off x="838200" y="946681"/>
            <a:ext cx="5486400" cy="5674783"/>
          </a:xfrm>
          <a:prstGeom prst="rect">
            <a:avLst/>
          </a:prstGeom>
          <a:noFill/>
          <a:ln w="9525">
            <a:noFill/>
            <a:miter lim="800000"/>
            <a:headEnd/>
            <a:tailEnd/>
          </a:ln>
        </p:spPr>
      </p:pic>
      <p:pic>
        <p:nvPicPr>
          <p:cNvPr id="22531" name="Picture 3"/>
          <p:cNvPicPr>
            <a:picLocks noChangeAspect="1" noChangeArrowheads="1"/>
          </p:cNvPicPr>
          <p:nvPr/>
        </p:nvPicPr>
        <p:blipFill>
          <a:blip r:embed="rId4" cstate="print"/>
          <a:srcRect/>
          <a:stretch>
            <a:fillRect/>
          </a:stretch>
        </p:blipFill>
        <p:spPr bwMode="auto">
          <a:xfrm>
            <a:off x="6400800" y="2819400"/>
            <a:ext cx="2590800" cy="3554640"/>
          </a:xfrm>
          <a:prstGeom prst="rect">
            <a:avLst/>
          </a:prstGeom>
          <a:noFill/>
          <a:ln w="9525">
            <a:noFill/>
            <a:miter lim="800000"/>
            <a:headEnd/>
            <a:tailEnd/>
          </a:ln>
        </p:spPr>
      </p:pic>
      <p:pic>
        <p:nvPicPr>
          <p:cNvPr id="22532" name="Picture 4"/>
          <p:cNvPicPr>
            <a:picLocks noChangeAspect="1" noChangeArrowheads="1"/>
          </p:cNvPicPr>
          <p:nvPr/>
        </p:nvPicPr>
        <p:blipFill>
          <a:blip r:embed="rId5" cstate="print"/>
          <a:srcRect/>
          <a:stretch>
            <a:fillRect/>
          </a:stretch>
        </p:blipFill>
        <p:spPr bwMode="auto">
          <a:xfrm>
            <a:off x="609600" y="3810000"/>
            <a:ext cx="1439863" cy="1554163"/>
          </a:xfrm>
          <a:prstGeom prst="rect">
            <a:avLst/>
          </a:prstGeom>
          <a:noFill/>
          <a:ln w="9525">
            <a:noFill/>
            <a:miter lim="800000"/>
            <a:headEnd/>
            <a:tailEnd/>
          </a:ln>
        </p:spPr>
      </p:pic>
      <p:sp>
        <p:nvSpPr>
          <p:cNvPr id="8" name="Rectangle 7"/>
          <p:cNvSpPr/>
          <p:nvPr/>
        </p:nvSpPr>
        <p:spPr>
          <a:xfrm>
            <a:off x="609600" y="3810000"/>
            <a:ext cx="1447800" cy="1524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762000"/>
            <a:ext cx="8763000" cy="4278094"/>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endParaRPr lang="en-US" sz="2400" dirty="0" smtClean="0">
              <a:solidFill>
                <a:schemeClr val="accent6">
                  <a:lumMod val="50000"/>
                </a:schemeClr>
              </a:solidFill>
            </a:endParaRPr>
          </a:p>
          <a:p>
            <a:pPr lvl="1">
              <a:buFont typeface="Arial" pitchFamily="34" charset="0"/>
              <a:buChar char="•"/>
            </a:pPr>
            <a:r>
              <a:rPr lang="en-US" sz="2400" dirty="0" smtClean="0">
                <a:solidFill>
                  <a:schemeClr val="accent6">
                    <a:lumMod val="50000"/>
                  </a:schemeClr>
                </a:solidFill>
              </a:rPr>
              <a:t>How does one </a:t>
            </a:r>
            <a:r>
              <a:rPr lang="en-US" sz="2400" b="1" dirty="0" smtClean="0">
                <a:solidFill>
                  <a:schemeClr val="accent6">
                    <a:lumMod val="50000"/>
                  </a:schemeClr>
                </a:solidFill>
              </a:rPr>
              <a:t>define an index </a:t>
            </a:r>
            <a:r>
              <a:rPr lang="en-US" sz="2400" dirty="0" smtClean="0">
                <a:solidFill>
                  <a:schemeClr val="accent6">
                    <a:lumMod val="50000"/>
                  </a:schemeClr>
                </a:solidFill>
              </a:rPr>
              <a:t>for the Quality of Life? (Read 	p105 of the Atlas to find out)</a:t>
            </a:r>
          </a:p>
          <a:p>
            <a:pPr lvl="1">
              <a:buFont typeface="Arial" pitchFamily="34" charset="0"/>
              <a:buChar char="•"/>
            </a:pPr>
            <a:r>
              <a:rPr lang="en-US" sz="2400" dirty="0" smtClean="0">
                <a:solidFill>
                  <a:schemeClr val="accent6">
                    <a:lumMod val="50000"/>
                  </a:schemeClr>
                </a:solidFill>
              </a:rPr>
              <a:t> Would the Quality of Life differ </a:t>
            </a:r>
            <a:r>
              <a:rPr lang="en-US" sz="2400" b="1" dirty="0" smtClean="0">
                <a:solidFill>
                  <a:schemeClr val="accent6">
                    <a:lumMod val="50000"/>
                  </a:schemeClr>
                </a:solidFill>
              </a:rPr>
              <a:t>between cultures and between 	religions</a:t>
            </a:r>
            <a:r>
              <a:rPr lang="en-US" sz="24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Would the perception and definition of Quality of Life differ for 	people </a:t>
            </a:r>
            <a:r>
              <a:rPr lang="en-US" sz="2400" b="1" dirty="0" smtClean="0">
                <a:solidFill>
                  <a:schemeClr val="accent6">
                    <a:lumMod val="50000"/>
                  </a:schemeClr>
                </a:solidFill>
              </a:rPr>
              <a:t>in the United States</a:t>
            </a:r>
            <a:r>
              <a:rPr lang="en-US" sz="2400" dirty="0" smtClean="0">
                <a:solidFill>
                  <a:schemeClr val="accent6">
                    <a:lumMod val="50000"/>
                  </a:schemeClr>
                </a:solidFill>
              </a:rPr>
              <a:t>?</a:t>
            </a:r>
          </a:p>
          <a:p>
            <a:pPr lvl="1">
              <a:buFont typeface="Arial" pitchFamily="34" charset="0"/>
              <a:buChar char="•"/>
            </a:pPr>
            <a:r>
              <a:rPr lang="en-US" sz="2400" dirty="0" smtClean="0">
                <a:solidFill>
                  <a:schemeClr val="accent6">
                    <a:lumMod val="50000"/>
                  </a:schemeClr>
                </a:solidFill>
              </a:rPr>
              <a:t> What are </a:t>
            </a:r>
            <a:r>
              <a:rPr lang="en-US" sz="2400" b="1" dirty="0" smtClean="0">
                <a:solidFill>
                  <a:schemeClr val="accent6">
                    <a:lumMod val="50000"/>
                  </a:schemeClr>
                </a:solidFill>
              </a:rPr>
              <a:t>your own aspirations </a:t>
            </a:r>
            <a:r>
              <a:rPr lang="en-US" sz="2400" dirty="0" smtClean="0">
                <a:solidFill>
                  <a:schemeClr val="accent6">
                    <a:lumMod val="50000"/>
                  </a:schemeClr>
                </a:solidFill>
              </a:rPr>
              <a:t>for Quality of Life? (Debate: 	Should you include video games as part of the equation?)</a:t>
            </a:r>
          </a:p>
          <a:p>
            <a:pPr lvl="1"/>
            <a:endParaRPr lang="en-US" sz="24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23554" name="Picture 2"/>
          <p:cNvPicPr>
            <a:picLocks noChangeAspect="1" noChangeArrowheads="1"/>
          </p:cNvPicPr>
          <p:nvPr/>
        </p:nvPicPr>
        <p:blipFill>
          <a:blip r:embed="rId3" cstate="print"/>
          <a:srcRect/>
          <a:stretch>
            <a:fillRect/>
          </a:stretch>
        </p:blipFill>
        <p:spPr bwMode="auto">
          <a:xfrm>
            <a:off x="0" y="2286000"/>
            <a:ext cx="4573111" cy="3005137"/>
          </a:xfrm>
          <a:prstGeom prst="rect">
            <a:avLst/>
          </a:prstGeom>
          <a:noFill/>
          <a:ln w="9525">
            <a:noFill/>
            <a:miter lim="800000"/>
            <a:headEnd/>
            <a:tailEnd/>
          </a:ln>
        </p:spPr>
      </p:pic>
      <p:pic>
        <p:nvPicPr>
          <p:cNvPr id="23555" name="Picture 3"/>
          <p:cNvPicPr>
            <a:picLocks noChangeAspect="1" noChangeArrowheads="1"/>
          </p:cNvPicPr>
          <p:nvPr/>
        </p:nvPicPr>
        <p:blipFill>
          <a:blip r:embed="rId4" cstate="print"/>
          <a:srcRect/>
          <a:stretch>
            <a:fillRect/>
          </a:stretch>
        </p:blipFill>
        <p:spPr bwMode="auto">
          <a:xfrm>
            <a:off x="4572002" y="2282221"/>
            <a:ext cx="4572000" cy="3008916"/>
          </a:xfrm>
          <a:prstGeom prst="rect">
            <a:avLst/>
          </a:prstGeom>
          <a:noFill/>
          <a:ln w="9525">
            <a:noFill/>
            <a:miter lim="800000"/>
            <a:headEnd/>
            <a:tailEnd/>
          </a:ln>
        </p:spPr>
      </p:pic>
      <p:sp>
        <p:nvSpPr>
          <p:cNvPr id="5" name="Rectangle 4"/>
          <p:cNvSpPr/>
          <p:nvPr/>
        </p:nvSpPr>
        <p:spPr>
          <a:xfrm>
            <a:off x="1524000" y="304800"/>
            <a:ext cx="6172200" cy="646331"/>
          </a:xfrm>
          <a:prstGeom prst="rect">
            <a:avLst/>
          </a:prstGeom>
        </p:spPr>
        <p:txBody>
          <a:bodyPr wrap="square">
            <a:spAutoFit/>
          </a:bodyPr>
          <a:lstStyle/>
          <a:p>
            <a:r>
              <a:rPr lang="en-US" sz="3600" dirty="0" smtClean="0">
                <a:solidFill>
                  <a:schemeClr val="accent6">
                    <a:lumMod val="50000"/>
                  </a:schemeClr>
                </a:solidFill>
              </a:rPr>
              <a:t>P. 113 – Population Distribution</a:t>
            </a:r>
          </a:p>
        </p:txBody>
      </p:sp>
      <p:sp>
        <p:nvSpPr>
          <p:cNvPr id="6" name="Rectangle 5"/>
          <p:cNvSpPr/>
          <p:nvPr/>
        </p:nvSpPr>
        <p:spPr>
          <a:xfrm>
            <a:off x="7086600" y="1752600"/>
            <a:ext cx="1143000" cy="523220"/>
          </a:xfrm>
          <a:prstGeom prst="rect">
            <a:avLst/>
          </a:prstGeom>
        </p:spPr>
        <p:txBody>
          <a:bodyPr wrap="square">
            <a:spAutoFit/>
          </a:bodyPr>
          <a:lstStyle/>
          <a:p>
            <a:r>
              <a:rPr lang="en-US" sz="2800" dirty="0" smtClean="0">
                <a:solidFill>
                  <a:schemeClr val="accent6">
                    <a:lumMod val="50000"/>
                  </a:schemeClr>
                </a:solidFill>
              </a:rPr>
              <a:t>2010</a:t>
            </a:r>
          </a:p>
        </p:txBody>
      </p:sp>
      <p:sp>
        <p:nvSpPr>
          <p:cNvPr id="8" name="Rectangle 7"/>
          <p:cNvSpPr/>
          <p:nvPr/>
        </p:nvSpPr>
        <p:spPr>
          <a:xfrm>
            <a:off x="228600" y="1752600"/>
            <a:ext cx="1143000" cy="523220"/>
          </a:xfrm>
          <a:prstGeom prst="rect">
            <a:avLst/>
          </a:prstGeom>
        </p:spPr>
        <p:txBody>
          <a:bodyPr wrap="square">
            <a:spAutoFit/>
          </a:bodyPr>
          <a:lstStyle/>
          <a:p>
            <a:r>
              <a:rPr lang="en-US" sz="2800" dirty="0" smtClean="0">
                <a:solidFill>
                  <a:schemeClr val="accent6">
                    <a:lumMod val="50000"/>
                  </a:schemeClr>
                </a:solidFill>
              </a:rPr>
              <a:t>1980</a:t>
            </a:r>
          </a:p>
        </p:txBody>
      </p:sp>
      <p:sp>
        <p:nvSpPr>
          <p:cNvPr id="9" name="Rectangle 8"/>
          <p:cNvSpPr/>
          <p:nvPr/>
        </p:nvSpPr>
        <p:spPr>
          <a:xfrm>
            <a:off x="2438400" y="1752600"/>
            <a:ext cx="1143000" cy="523220"/>
          </a:xfrm>
          <a:prstGeom prst="rect">
            <a:avLst/>
          </a:prstGeom>
        </p:spPr>
        <p:txBody>
          <a:bodyPr wrap="square">
            <a:spAutoFit/>
          </a:bodyPr>
          <a:lstStyle/>
          <a:p>
            <a:r>
              <a:rPr lang="en-US" sz="2800" dirty="0" smtClean="0">
                <a:solidFill>
                  <a:schemeClr val="accent6">
                    <a:lumMod val="50000"/>
                  </a:schemeClr>
                </a:solidFill>
              </a:rPr>
              <a:t>1990</a:t>
            </a:r>
          </a:p>
        </p:txBody>
      </p:sp>
      <p:sp>
        <p:nvSpPr>
          <p:cNvPr id="10" name="Rectangle 9"/>
          <p:cNvSpPr/>
          <p:nvPr/>
        </p:nvSpPr>
        <p:spPr>
          <a:xfrm>
            <a:off x="4572000" y="1752600"/>
            <a:ext cx="1143000" cy="523220"/>
          </a:xfrm>
          <a:prstGeom prst="rect">
            <a:avLst/>
          </a:prstGeom>
        </p:spPr>
        <p:txBody>
          <a:bodyPr wrap="square">
            <a:spAutoFit/>
          </a:bodyPr>
          <a:lstStyle/>
          <a:p>
            <a:r>
              <a:rPr lang="en-US" sz="2800" dirty="0" smtClean="0">
                <a:solidFill>
                  <a:schemeClr val="accent6">
                    <a:lumMod val="50000"/>
                  </a:schemeClr>
                </a:solidFill>
              </a:rPr>
              <a:t>2000</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762000"/>
            <a:ext cx="8763000" cy="5755422"/>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endParaRPr lang="en-US" sz="2400" dirty="0" smtClean="0">
              <a:solidFill>
                <a:schemeClr val="accent6">
                  <a:lumMod val="50000"/>
                </a:schemeClr>
              </a:solidFill>
            </a:endParaRPr>
          </a:p>
          <a:p>
            <a:pPr lvl="1">
              <a:buFont typeface="Arial" pitchFamily="34" charset="0"/>
              <a:buChar char="•"/>
            </a:pPr>
            <a:r>
              <a:rPr lang="en-US" sz="2400" dirty="0" smtClean="0">
                <a:solidFill>
                  <a:schemeClr val="accent6">
                    <a:lumMod val="50000"/>
                  </a:schemeClr>
                </a:solidFill>
              </a:rPr>
              <a:t> This set of maps is titled Population Distribution. Do they 	show anything else? (Hint: change through time in the 	locations of population as well as increase in magnitude)</a:t>
            </a:r>
          </a:p>
          <a:p>
            <a:pPr lvl="1">
              <a:buFont typeface="Arial" pitchFamily="34" charset="0"/>
              <a:buChar char="•"/>
            </a:pPr>
            <a:r>
              <a:rPr lang="en-US" sz="2400" dirty="0" smtClean="0">
                <a:solidFill>
                  <a:schemeClr val="accent6">
                    <a:lumMod val="50000"/>
                  </a:schemeClr>
                </a:solidFill>
              </a:rPr>
              <a:t> What do you think about the representation of population on 	dot maps instead of shading a density over an area? (Dot 	maps are more precise by number and location, but are 	harder to create; they generally show the overall pattern and 	are not meant for you to count the dots and multiply by the 	number of persons each dot represents.)</a:t>
            </a:r>
          </a:p>
          <a:p>
            <a:pPr lvl="1">
              <a:buFont typeface="Arial" pitchFamily="34" charset="0"/>
              <a:buChar char="•"/>
            </a:pPr>
            <a:r>
              <a:rPr lang="en-US" sz="2400" dirty="0" smtClean="0">
                <a:solidFill>
                  <a:schemeClr val="accent6">
                    <a:lumMod val="50000"/>
                  </a:schemeClr>
                </a:solidFill>
              </a:rPr>
              <a:t> Even with current GIS technology, there are still </a:t>
            </a:r>
            <a:r>
              <a:rPr lang="en-US" sz="2400" b="1" dirty="0" smtClean="0">
                <a:solidFill>
                  <a:schemeClr val="accent6">
                    <a:lumMod val="50000"/>
                  </a:schemeClr>
                </a:solidFill>
              </a:rPr>
              <a:t>mapping 	methodology</a:t>
            </a:r>
            <a:r>
              <a:rPr lang="en-US" sz="2400" dirty="0" smtClean="0">
                <a:solidFill>
                  <a:schemeClr val="accent6">
                    <a:lumMod val="50000"/>
                  </a:schemeClr>
                </a:solidFill>
              </a:rPr>
              <a:t> questions about dot maps. Basically, one has to 	scrutinize the smallest area units for which the data are 	collected before one can decide on the accuracy of dot maps.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grpSp>
        <p:nvGrpSpPr>
          <p:cNvPr id="9" name="Group 8"/>
          <p:cNvGrpSpPr/>
          <p:nvPr/>
        </p:nvGrpSpPr>
        <p:grpSpPr>
          <a:xfrm>
            <a:off x="228600" y="1066800"/>
            <a:ext cx="6172200" cy="5598967"/>
            <a:chOff x="228600" y="1066800"/>
            <a:chExt cx="6172200" cy="5598967"/>
          </a:xfrm>
        </p:grpSpPr>
        <p:grpSp>
          <p:nvGrpSpPr>
            <p:cNvPr id="6" name="Group 5"/>
            <p:cNvGrpSpPr/>
            <p:nvPr/>
          </p:nvGrpSpPr>
          <p:grpSpPr>
            <a:xfrm>
              <a:off x="1371600" y="1066800"/>
              <a:ext cx="5029200" cy="5598967"/>
              <a:chOff x="152400" y="1030433"/>
              <a:chExt cx="5029200" cy="5598967"/>
            </a:xfrm>
          </p:grpSpPr>
          <p:pic>
            <p:nvPicPr>
              <p:cNvPr id="24578" name="Picture 2"/>
              <p:cNvPicPr>
                <a:picLocks noChangeAspect="1" noChangeArrowheads="1"/>
              </p:cNvPicPr>
              <p:nvPr/>
            </p:nvPicPr>
            <p:blipFill>
              <a:blip r:embed="rId3" cstate="print"/>
              <a:srcRect/>
              <a:stretch>
                <a:fillRect/>
              </a:stretch>
            </p:blipFill>
            <p:spPr bwMode="auto">
              <a:xfrm>
                <a:off x="152400" y="1030433"/>
                <a:ext cx="5029200" cy="5598967"/>
              </a:xfrm>
              <a:prstGeom prst="rect">
                <a:avLst/>
              </a:prstGeom>
              <a:noFill/>
              <a:ln w="9525">
                <a:noFill/>
                <a:miter lim="800000"/>
                <a:headEnd/>
                <a:tailEnd/>
              </a:ln>
            </p:spPr>
          </p:pic>
          <p:sp>
            <p:nvSpPr>
              <p:cNvPr id="4" name="Rectangle 3"/>
              <p:cNvSpPr/>
              <p:nvPr/>
            </p:nvSpPr>
            <p:spPr>
              <a:xfrm>
                <a:off x="4724400" y="4419600"/>
                <a:ext cx="4572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579" name="Picture 3"/>
            <p:cNvPicPr>
              <a:picLocks noChangeAspect="1" noChangeArrowheads="1"/>
            </p:cNvPicPr>
            <p:nvPr/>
          </p:nvPicPr>
          <p:blipFill>
            <a:blip r:embed="rId4" cstate="print"/>
            <a:srcRect/>
            <a:stretch>
              <a:fillRect/>
            </a:stretch>
          </p:blipFill>
          <p:spPr bwMode="auto">
            <a:xfrm>
              <a:off x="228600" y="4419600"/>
              <a:ext cx="1933575" cy="800100"/>
            </a:xfrm>
            <a:prstGeom prst="rect">
              <a:avLst/>
            </a:prstGeom>
            <a:noFill/>
            <a:ln w="9525">
              <a:noFill/>
              <a:miter lim="800000"/>
              <a:headEnd/>
              <a:tailEnd/>
            </a:ln>
          </p:spPr>
        </p:pic>
        <p:sp>
          <p:nvSpPr>
            <p:cNvPr id="8" name="Rectangle 7"/>
            <p:cNvSpPr/>
            <p:nvPr/>
          </p:nvSpPr>
          <p:spPr>
            <a:xfrm>
              <a:off x="228600" y="4419600"/>
              <a:ext cx="1905000" cy="76200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580" name="Picture 4"/>
          <p:cNvPicPr>
            <a:picLocks noChangeAspect="1" noChangeArrowheads="1"/>
          </p:cNvPicPr>
          <p:nvPr/>
        </p:nvPicPr>
        <p:blipFill>
          <a:blip r:embed="rId5" cstate="print"/>
          <a:srcRect/>
          <a:stretch>
            <a:fillRect/>
          </a:stretch>
        </p:blipFill>
        <p:spPr bwMode="auto">
          <a:xfrm>
            <a:off x="6553200" y="4007108"/>
            <a:ext cx="2446337" cy="2241292"/>
          </a:xfrm>
          <a:prstGeom prst="rect">
            <a:avLst/>
          </a:prstGeom>
          <a:noFill/>
          <a:ln w="9525">
            <a:noFill/>
            <a:miter lim="800000"/>
            <a:headEnd/>
            <a:tailEnd/>
          </a:ln>
        </p:spPr>
      </p:pic>
      <p:sp>
        <p:nvSpPr>
          <p:cNvPr id="10" name="Rectangle 9"/>
          <p:cNvSpPr/>
          <p:nvPr/>
        </p:nvSpPr>
        <p:spPr>
          <a:xfrm>
            <a:off x="1524000" y="304800"/>
            <a:ext cx="6172200" cy="646331"/>
          </a:xfrm>
          <a:prstGeom prst="rect">
            <a:avLst/>
          </a:prstGeom>
        </p:spPr>
        <p:txBody>
          <a:bodyPr wrap="square">
            <a:spAutoFit/>
          </a:bodyPr>
          <a:lstStyle/>
          <a:p>
            <a:r>
              <a:rPr lang="en-US" sz="3600" dirty="0" smtClean="0">
                <a:solidFill>
                  <a:schemeClr val="accent6">
                    <a:lumMod val="50000"/>
                  </a:schemeClr>
                </a:solidFill>
              </a:rPr>
              <a:t>P. 116 – Net Migration, 2010</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762000"/>
            <a:ext cx="8763000" cy="4278094"/>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endParaRPr lang="en-US" sz="2400" dirty="0" smtClean="0">
              <a:solidFill>
                <a:schemeClr val="accent6">
                  <a:lumMod val="50000"/>
                </a:schemeClr>
              </a:solidFill>
            </a:endParaRPr>
          </a:p>
          <a:p>
            <a:pPr lvl="1">
              <a:buFont typeface="Arial" pitchFamily="34" charset="0"/>
              <a:buChar char="•"/>
            </a:pPr>
            <a:r>
              <a:rPr lang="en-US" sz="2400" dirty="0" smtClean="0">
                <a:solidFill>
                  <a:schemeClr val="accent6">
                    <a:lumMod val="50000"/>
                  </a:schemeClr>
                </a:solidFill>
              </a:rPr>
              <a:t> This map really shows a distinctive pattern between </a:t>
            </a:r>
            <a:r>
              <a:rPr lang="en-US" sz="2400" b="1" dirty="0" smtClean="0">
                <a:solidFill>
                  <a:schemeClr val="accent6">
                    <a:lumMod val="50000"/>
                  </a:schemeClr>
                </a:solidFill>
              </a:rPr>
              <a:t>gain and 	loss</a:t>
            </a:r>
            <a:r>
              <a:rPr lang="en-US" sz="2400" dirty="0" smtClean="0">
                <a:solidFill>
                  <a:schemeClr val="accent6">
                    <a:lumMod val="50000"/>
                  </a:schemeClr>
                </a:solidFill>
              </a:rPr>
              <a:t> in net migration by county, what can you conclude about 	this pattern?. (that the gains are mostly around urban 	centers)</a:t>
            </a:r>
          </a:p>
          <a:p>
            <a:pPr lvl="1">
              <a:buFont typeface="Arial" pitchFamily="34" charset="0"/>
              <a:buChar char="•"/>
            </a:pPr>
            <a:r>
              <a:rPr lang="en-US" sz="2400" dirty="0" smtClean="0">
                <a:solidFill>
                  <a:schemeClr val="accent6">
                    <a:lumMod val="50000"/>
                  </a:schemeClr>
                </a:solidFill>
              </a:rPr>
              <a:t> Using other maps from the Atlas, one can associate out-	migration counties with counties with little or minimum 	industrial productions.  What is the one caveat that a map 	reader has to be concerned about? (Answer: Spatial 	association is not a causal effect.)</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pic>
        <p:nvPicPr>
          <p:cNvPr id="25602" name="Picture 2"/>
          <p:cNvPicPr>
            <a:picLocks noChangeAspect="1" noChangeArrowheads="1"/>
          </p:cNvPicPr>
          <p:nvPr/>
        </p:nvPicPr>
        <p:blipFill>
          <a:blip r:embed="rId3" cstate="print"/>
          <a:srcRect/>
          <a:stretch>
            <a:fillRect/>
          </a:stretch>
        </p:blipFill>
        <p:spPr bwMode="auto">
          <a:xfrm>
            <a:off x="1" y="1"/>
            <a:ext cx="2819400" cy="3290558"/>
          </a:xfrm>
          <a:prstGeom prst="rect">
            <a:avLst/>
          </a:prstGeom>
          <a:noFill/>
          <a:ln w="9525">
            <a:noFill/>
            <a:miter lim="800000"/>
            <a:headEnd/>
            <a:tailEnd/>
          </a:ln>
        </p:spPr>
      </p:pic>
      <p:pic>
        <p:nvPicPr>
          <p:cNvPr id="25603" name="Picture 3"/>
          <p:cNvPicPr>
            <a:picLocks noChangeAspect="1" noChangeArrowheads="1"/>
          </p:cNvPicPr>
          <p:nvPr/>
        </p:nvPicPr>
        <p:blipFill>
          <a:blip r:embed="rId4" cstate="print"/>
          <a:srcRect/>
          <a:stretch>
            <a:fillRect/>
          </a:stretch>
        </p:blipFill>
        <p:spPr bwMode="auto">
          <a:xfrm>
            <a:off x="3429001" y="1"/>
            <a:ext cx="2637890" cy="3276600"/>
          </a:xfrm>
          <a:prstGeom prst="rect">
            <a:avLst/>
          </a:prstGeom>
          <a:noFill/>
          <a:ln w="9525">
            <a:noFill/>
            <a:miter lim="800000"/>
            <a:headEnd/>
            <a:tailEnd/>
          </a:ln>
        </p:spPr>
      </p:pic>
      <p:pic>
        <p:nvPicPr>
          <p:cNvPr id="25604" name="Picture 4"/>
          <p:cNvPicPr>
            <a:picLocks noChangeAspect="1" noChangeArrowheads="1"/>
          </p:cNvPicPr>
          <p:nvPr/>
        </p:nvPicPr>
        <p:blipFill>
          <a:blip r:embed="rId5" cstate="print"/>
          <a:srcRect/>
          <a:stretch>
            <a:fillRect/>
          </a:stretch>
        </p:blipFill>
        <p:spPr bwMode="auto">
          <a:xfrm>
            <a:off x="3405981" y="3581400"/>
            <a:ext cx="2643982" cy="3276600"/>
          </a:xfrm>
          <a:prstGeom prst="rect">
            <a:avLst/>
          </a:prstGeom>
          <a:noFill/>
          <a:ln w="9525">
            <a:noFill/>
            <a:miter lim="800000"/>
            <a:headEnd/>
            <a:tailEnd/>
          </a:ln>
        </p:spPr>
      </p:pic>
      <p:pic>
        <p:nvPicPr>
          <p:cNvPr id="25605" name="Picture 5"/>
          <p:cNvPicPr>
            <a:picLocks noChangeAspect="1" noChangeArrowheads="1"/>
          </p:cNvPicPr>
          <p:nvPr/>
        </p:nvPicPr>
        <p:blipFill>
          <a:blip r:embed="rId6" cstate="print"/>
          <a:srcRect/>
          <a:stretch>
            <a:fillRect/>
          </a:stretch>
        </p:blipFill>
        <p:spPr bwMode="auto">
          <a:xfrm>
            <a:off x="1" y="3523341"/>
            <a:ext cx="2743200" cy="3334659"/>
          </a:xfrm>
          <a:prstGeom prst="rect">
            <a:avLst/>
          </a:prstGeom>
          <a:noFill/>
          <a:ln w="9525">
            <a:noFill/>
            <a:miter lim="800000"/>
            <a:headEnd/>
            <a:tailEnd/>
          </a:ln>
        </p:spPr>
      </p:pic>
      <p:pic>
        <p:nvPicPr>
          <p:cNvPr id="25606" name="Picture 6"/>
          <p:cNvPicPr>
            <a:picLocks noChangeAspect="1" noChangeArrowheads="1"/>
          </p:cNvPicPr>
          <p:nvPr/>
        </p:nvPicPr>
        <p:blipFill>
          <a:blip r:embed="rId7" cstate="print"/>
          <a:srcRect/>
          <a:stretch>
            <a:fillRect/>
          </a:stretch>
        </p:blipFill>
        <p:spPr bwMode="auto">
          <a:xfrm>
            <a:off x="7010400" y="5181600"/>
            <a:ext cx="1241425" cy="1257300"/>
          </a:xfrm>
          <a:prstGeom prst="rect">
            <a:avLst/>
          </a:prstGeom>
          <a:noFill/>
          <a:ln w="9525">
            <a:noFill/>
            <a:miter lim="800000"/>
            <a:headEnd/>
            <a:tailEnd/>
          </a:ln>
        </p:spPr>
      </p:pic>
      <p:sp>
        <p:nvSpPr>
          <p:cNvPr id="8" name="Rectangle 7"/>
          <p:cNvSpPr/>
          <p:nvPr/>
        </p:nvSpPr>
        <p:spPr>
          <a:xfrm>
            <a:off x="5638800" y="533400"/>
            <a:ext cx="1143000" cy="523220"/>
          </a:xfrm>
          <a:prstGeom prst="rect">
            <a:avLst/>
          </a:prstGeom>
        </p:spPr>
        <p:txBody>
          <a:bodyPr wrap="square">
            <a:spAutoFit/>
          </a:bodyPr>
          <a:lstStyle/>
          <a:p>
            <a:r>
              <a:rPr lang="en-US" sz="2800" dirty="0" smtClean="0">
                <a:solidFill>
                  <a:schemeClr val="accent6">
                    <a:lumMod val="50000"/>
                  </a:schemeClr>
                </a:solidFill>
              </a:rPr>
              <a:t>1980</a:t>
            </a:r>
          </a:p>
        </p:txBody>
      </p:sp>
      <p:sp>
        <p:nvSpPr>
          <p:cNvPr id="9" name="Rectangle 8"/>
          <p:cNvSpPr/>
          <p:nvPr/>
        </p:nvSpPr>
        <p:spPr>
          <a:xfrm>
            <a:off x="2362200" y="533400"/>
            <a:ext cx="1143000" cy="523220"/>
          </a:xfrm>
          <a:prstGeom prst="rect">
            <a:avLst/>
          </a:prstGeom>
        </p:spPr>
        <p:txBody>
          <a:bodyPr wrap="square">
            <a:spAutoFit/>
          </a:bodyPr>
          <a:lstStyle/>
          <a:p>
            <a:r>
              <a:rPr lang="en-US" sz="2800" dirty="0" smtClean="0">
                <a:solidFill>
                  <a:schemeClr val="accent6">
                    <a:lumMod val="50000"/>
                  </a:schemeClr>
                </a:solidFill>
              </a:rPr>
              <a:t>1970</a:t>
            </a:r>
          </a:p>
        </p:txBody>
      </p:sp>
      <p:sp>
        <p:nvSpPr>
          <p:cNvPr id="10" name="Rectangle 9"/>
          <p:cNvSpPr/>
          <p:nvPr/>
        </p:nvSpPr>
        <p:spPr>
          <a:xfrm>
            <a:off x="2209800" y="3962400"/>
            <a:ext cx="1143000" cy="523220"/>
          </a:xfrm>
          <a:prstGeom prst="rect">
            <a:avLst/>
          </a:prstGeom>
        </p:spPr>
        <p:txBody>
          <a:bodyPr wrap="square">
            <a:spAutoFit/>
          </a:bodyPr>
          <a:lstStyle/>
          <a:p>
            <a:r>
              <a:rPr lang="en-US" sz="2800" dirty="0" smtClean="0">
                <a:solidFill>
                  <a:schemeClr val="accent6">
                    <a:lumMod val="50000"/>
                  </a:schemeClr>
                </a:solidFill>
              </a:rPr>
              <a:t>1990</a:t>
            </a:r>
          </a:p>
        </p:txBody>
      </p:sp>
      <p:sp>
        <p:nvSpPr>
          <p:cNvPr id="11" name="Rectangle 10"/>
          <p:cNvSpPr/>
          <p:nvPr/>
        </p:nvSpPr>
        <p:spPr>
          <a:xfrm>
            <a:off x="5562600" y="4038600"/>
            <a:ext cx="1143000" cy="523220"/>
          </a:xfrm>
          <a:prstGeom prst="rect">
            <a:avLst/>
          </a:prstGeom>
        </p:spPr>
        <p:txBody>
          <a:bodyPr wrap="square">
            <a:spAutoFit/>
          </a:bodyPr>
          <a:lstStyle/>
          <a:p>
            <a:r>
              <a:rPr lang="en-US" sz="2800" dirty="0" smtClean="0">
                <a:solidFill>
                  <a:schemeClr val="accent6">
                    <a:lumMod val="50000"/>
                  </a:schemeClr>
                </a:solidFill>
              </a:rPr>
              <a:t>2000</a:t>
            </a:r>
          </a:p>
        </p:txBody>
      </p:sp>
      <p:sp>
        <p:nvSpPr>
          <p:cNvPr id="12" name="Rectangle 11"/>
          <p:cNvSpPr/>
          <p:nvPr/>
        </p:nvSpPr>
        <p:spPr>
          <a:xfrm>
            <a:off x="6324600" y="1828800"/>
            <a:ext cx="2438400" cy="1200329"/>
          </a:xfrm>
          <a:prstGeom prst="rect">
            <a:avLst/>
          </a:prstGeom>
        </p:spPr>
        <p:txBody>
          <a:bodyPr wrap="square">
            <a:spAutoFit/>
          </a:bodyPr>
          <a:lstStyle/>
          <a:p>
            <a:r>
              <a:rPr lang="en-US" sz="3600" dirty="0" smtClean="0">
                <a:solidFill>
                  <a:schemeClr val="accent6">
                    <a:lumMod val="50000"/>
                  </a:schemeClr>
                </a:solidFill>
              </a:rPr>
              <a:t>P. 116 –Migration</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4" name="Rectangle 3"/>
          <p:cNvSpPr/>
          <p:nvPr/>
        </p:nvSpPr>
        <p:spPr>
          <a:xfrm>
            <a:off x="152400" y="1219200"/>
            <a:ext cx="8763000" cy="5016758"/>
          </a:xfrm>
          <a:prstGeom prst="rect">
            <a:avLst/>
          </a:prstGeom>
        </p:spPr>
        <p:txBody>
          <a:bodyPr wrap="square">
            <a:spAutoFit/>
          </a:bodyPr>
          <a:lstStyle/>
          <a:p>
            <a:r>
              <a:rPr lang="en-US" sz="3200" dirty="0" smtClean="0">
                <a:solidFill>
                  <a:schemeClr val="accent6">
                    <a:lumMod val="50000"/>
                  </a:schemeClr>
                </a:solidFill>
              </a:rPr>
              <a:t>Spatial thinking questions for the previous maps:</a:t>
            </a:r>
          </a:p>
          <a:p>
            <a:pPr lvl="1">
              <a:buFont typeface="Arial" pitchFamily="34" charset="0"/>
              <a:buChar char="•"/>
            </a:pPr>
            <a:endParaRPr lang="en-US" sz="2400" dirty="0" smtClean="0">
              <a:solidFill>
                <a:schemeClr val="accent6">
                  <a:lumMod val="50000"/>
                </a:schemeClr>
              </a:solidFill>
            </a:endParaRPr>
          </a:p>
          <a:p>
            <a:pPr lvl="1">
              <a:buFont typeface="Arial" pitchFamily="34" charset="0"/>
              <a:buChar char="•"/>
            </a:pPr>
            <a:r>
              <a:rPr lang="en-US" sz="2400" dirty="0" smtClean="0">
                <a:solidFill>
                  <a:schemeClr val="accent6">
                    <a:lumMod val="50000"/>
                  </a:schemeClr>
                </a:solidFill>
              </a:rPr>
              <a:t> This sequence of maps show both time and space 	characteristics of migration in South Korea.</a:t>
            </a:r>
          </a:p>
          <a:p>
            <a:pPr lvl="1">
              <a:buFont typeface="Arial" pitchFamily="34" charset="0"/>
              <a:buChar char="•"/>
            </a:pPr>
            <a:r>
              <a:rPr lang="en-US" sz="2400" dirty="0" smtClean="0">
                <a:solidFill>
                  <a:schemeClr val="accent6">
                    <a:lumMod val="50000"/>
                  </a:schemeClr>
                </a:solidFill>
              </a:rPr>
              <a:t> Migrations activities are highest in the 1980s and 1990s, but 	have stabilized since 2000.</a:t>
            </a:r>
          </a:p>
          <a:p>
            <a:pPr lvl="1">
              <a:buFont typeface="Arial" pitchFamily="34" charset="0"/>
              <a:buChar char="•"/>
            </a:pPr>
            <a:r>
              <a:rPr lang="en-US" sz="2400" dirty="0" smtClean="0">
                <a:solidFill>
                  <a:schemeClr val="accent6">
                    <a:lumMod val="50000"/>
                  </a:schemeClr>
                </a:solidFill>
              </a:rPr>
              <a:t> The data were mapped by province and administrative regions 	and therefore lack specific locations of origins and 	destinations.</a:t>
            </a:r>
          </a:p>
          <a:p>
            <a:pPr lvl="1">
              <a:buFont typeface="Arial" pitchFamily="34" charset="0"/>
              <a:buChar char="•"/>
            </a:pPr>
            <a:r>
              <a:rPr lang="en-US" sz="2400" dirty="0" smtClean="0">
                <a:solidFill>
                  <a:schemeClr val="accent6">
                    <a:lumMod val="50000"/>
                  </a:schemeClr>
                </a:solidFill>
              </a:rPr>
              <a:t> What is the most important common element that must be 	applied to relate these time series maps together? (Answer: A 	consistent legend – the metrics that are used to scale the 	amount of migration for every map here.)</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914400" y="1600200"/>
            <a:ext cx="7467600" cy="3416320"/>
          </a:xfrm>
          <a:prstGeom prst="rect">
            <a:avLst/>
          </a:prstGeom>
        </p:spPr>
        <p:txBody>
          <a:bodyPr wrap="square">
            <a:spAutoFit/>
          </a:bodyPr>
          <a:lstStyle/>
          <a:p>
            <a:r>
              <a:rPr lang="en-US" sz="3600" dirty="0" smtClean="0">
                <a:solidFill>
                  <a:schemeClr val="accent6">
                    <a:lumMod val="50000"/>
                  </a:schemeClr>
                </a:solidFill>
              </a:rPr>
              <a:t>The above maps are only a limited portion of </a:t>
            </a:r>
            <a:r>
              <a:rPr lang="en-US" sz="3600" dirty="0" err="1" smtClean="0">
                <a:solidFill>
                  <a:schemeClr val="accent6">
                    <a:lumMod val="50000"/>
                  </a:schemeClr>
                </a:solidFill>
              </a:rPr>
              <a:t>of</a:t>
            </a:r>
            <a:r>
              <a:rPr lang="en-US" sz="3600" dirty="0" smtClean="0">
                <a:solidFill>
                  <a:schemeClr val="accent6">
                    <a:lumMod val="50000"/>
                  </a:schemeClr>
                </a:solidFill>
              </a:rPr>
              <a:t> all the maps, charts, statistics, and photographs from the National Atlas of Korea. There are many more of the same that are equally usable as lesson plan contents</a:t>
            </a:r>
            <a:endParaRPr lang="en-US" sz="36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685800" y="1219200"/>
            <a:ext cx="7543800" cy="4031873"/>
          </a:xfrm>
          <a:prstGeom prst="rect">
            <a:avLst/>
          </a:prstGeom>
        </p:spPr>
        <p:txBody>
          <a:bodyPr wrap="square">
            <a:spAutoFit/>
          </a:bodyPr>
          <a:lstStyle/>
          <a:p>
            <a:endParaRPr lang="en-US" sz="3200" dirty="0" smtClean="0">
              <a:solidFill>
                <a:schemeClr val="accent6">
                  <a:lumMod val="50000"/>
                </a:schemeClr>
              </a:solidFill>
            </a:endParaRPr>
          </a:p>
          <a:p>
            <a:r>
              <a:rPr lang="en-US" sz="3200" b="1" u="sng" dirty="0" smtClean="0">
                <a:solidFill>
                  <a:schemeClr val="accent6">
                    <a:lumMod val="50000"/>
                  </a:schemeClr>
                </a:solidFill>
              </a:rPr>
              <a:t>Pages of the National Atlas of Korea can be downloaded from:</a:t>
            </a:r>
          </a:p>
          <a:p>
            <a:endParaRPr lang="en-US" sz="3200" b="1" u="sng" dirty="0" smtClean="0">
              <a:solidFill>
                <a:schemeClr val="accent6">
                  <a:lumMod val="50000"/>
                </a:schemeClr>
              </a:solidFill>
            </a:endParaRPr>
          </a:p>
          <a:p>
            <a:r>
              <a:rPr lang="en-US" sz="3200" dirty="0" smtClean="0">
                <a:hlinkClick r:id="rId3"/>
              </a:rPr>
              <a:t>http://nationalatlas.ngii.go.kr</a:t>
            </a:r>
            <a:endParaRPr lang="en-US" sz="3200" dirty="0" smtClean="0"/>
          </a:p>
          <a:p>
            <a:endParaRPr lang="en-US" sz="3200" b="1" u="sng" dirty="0" smtClean="0">
              <a:solidFill>
                <a:schemeClr val="accent6">
                  <a:lumMod val="50000"/>
                </a:schemeClr>
              </a:solidFill>
            </a:endParaRPr>
          </a:p>
          <a:p>
            <a:r>
              <a:rPr lang="en-US" sz="3200" b="1" u="sng" dirty="0" smtClean="0">
                <a:solidFill>
                  <a:schemeClr val="accent6">
                    <a:lumMod val="50000"/>
                  </a:schemeClr>
                </a:solidFill>
              </a:rPr>
              <a:t>when this webpage goes live in the near future</a:t>
            </a:r>
            <a:endParaRPr lang="en-US" sz="3200" b="1" u="sng"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914400" y="533400"/>
            <a:ext cx="7467600" cy="5078313"/>
          </a:xfrm>
          <a:prstGeom prst="rect">
            <a:avLst/>
          </a:prstGeom>
        </p:spPr>
        <p:txBody>
          <a:bodyPr wrap="square">
            <a:spAutoFit/>
          </a:bodyPr>
          <a:lstStyle/>
          <a:p>
            <a:endParaRPr lang="en-US" sz="3600" dirty="0" smtClean="0">
              <a:solidFill>
                <a:schemeClr val="accent6">
                  <a:lumMod val="50000"/>
                </a:schemeClr>
              </a:solidFill>
            </a:endParaRPr>
          </a:p>
          <a:p>
            <a:r>
              <a:rPr lang="en-US" sz="3600" dirty="0" smtClean="0">
                <a:solidFill>
                  <a:schemeClr val="accent6">
                    <a:lumMod val="50000"/>
                  </a:schemeClr>
                </a:solidFill>
              </a:rPr>
              <a:t>This </a:t>
            </a:r>
            <a:r>
              <a:rPr lang="en-US" sz="3600" dirty="0" err="1" smtClean="0">
                <a:solidFill>
                  <a:schemeClr val="accent6">
                    <a:lumMod val="50000"/>
                  </a:schemeClr>
                </a:solidFill>
              </a:rPr>
              <a:t>powerpoint</a:t>
            </a:r>
            <a:r>
              <a:rPr lang="en-US" sz="3600" dirty="0" smtClean="0">
                <a:solidFill>
                  <a:schemeClr val="accent6">
                    <a:lumMod val="50000"/>
                  </a:schemeClr>
                </a:solidFill>
              </a:rPr>
              <a:t> presentation can be downloaded from:</a:t>
            </a:r>
          </a:p>
          <a:p>
            <a:r>
              <a:rPr lang="en-US" sz="3600" dirty="0" smtClean="0">
                <a:solidFill>
                  <a:schemeClr val="accent6">
                    <a:lumMod val="50000"/>
                  </a:schemeClr>
                </a:solidFill>
                <a:hlinkClick r:id="rId3"/>
              </a:rPr>
              <a:t>https</a:t>
            </a:r>
            <a:r>
              <a:rPr lang="en-US" sz="3600" dirty="0" smtClean="0">
                <a:solidFill>
                  <a:schemeClr val="accent6">
                    <a:lumMod val="50000"/>
                  </a:schemeClr>
                </a:solidFill>
                <a:hlinkClick r:id="rId3"/>
              </a:rPr>
              <a:t>://sites.google.com/a/uwlax.edu/chu/advance-placement-in-human-geography-lesson-plans-using-national-atlas-of-korea</a:t>
            </a:r>
            <a:endParaRPr lang="en-US" sz="3600" dirty="0" smtClean="0">
              <a:solidFill>
                <a:schemeClr val="accent6">
                  <a:lumMod val="50000"/>
                </a:schemeClr>
              </a:solidFill>
            </a:endParaRPr>
          </a:p>
          <a:p>
            <a:endParaRPr lang="en-US" sz="3600" dirty="0" smtClean="0">
              <a:solidFill>
                <a:schemeClr val="accent6">
                  <a:lumMod val="50000"/>
                </a:schemeClr>
              </a:solidFill>
            </a:endParaRPr>
          </a:p>
          <a:p>
            <a:endParaRPr lang="en-US" sz="3600"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BD6"/>
        </a:solidFill>
        <a:effectLst/>
      </p:bgPr>
    </p:bg>
    <p:spTree>
      <p:nvGrpSpPr>
        <p:cNvPr id="1" name=""/>
        <p:cNvGrpSpPr/>
        <p:nvPr/>
      </p:nvGrpSpPr>
      <p:grpSpPr>
        <a:xfrm>
          <a:off x="0" y="0"/>
          <a:ext cx="0" cy="0"/>
          <a:chOff x="0" y="0"/>
          <a:chExt cx="0" cy="0"/>
        </a:xfrm>
      </p:grpSpPr>
      <p:pic>
        <p:nvPicPr>
          <p:cNvPr id="7" name="Picture 6" descr="in-yang.png"/>
          <p:cNvPicPr>
            <a:picLocks noChangeAspect="1"/>
          </p:cNvPicPr>
          <p:nvPr/>
        </p:nvPicPr>
        <p:blipFill>
          <a:blip r:embed="rId2" cstate="print"/>
          <a:stretch>
            <a:fillRect/>
          </a:stretch>
        </p:blipFill>
        <p:spPr>
          <a:xfrm>
            <a:off x="3776461" y="0"/>
            <a:ext cx="5367539" cy="4983490"/>
          </a:xfrm>
          <a:prstGeom prst="rect">
            <a:avLst/>
          </a:prstGeom>
        </p:spPr>
      </p:pic>
      <p:sp>
        <p:nvSpPr>
          <p:cNvPr id="3" name="Rectangle 2"/>
          <p:cNvSpPr/>
          <p:nvPr/>
        </p:nvSpPr>
        <p:spPr>
          <a:xfrm>
            <a:off x="914400" y="990600"/>
            <a:ext cx="7467600" cy="3416320"/>
          </a:xfrm>
          <a:prstGeom prst="rect">
            <a:avLst/>
          </a:prstGeom>
        </p:spPr>
        <p:txBody>
          <a:bodyPr wrap="square">
            <a:spAutoFit/>
          </a:bodyPr>
          <a:lstStyle/>
          <a:p>
            <a:endParaRPr lang="en-US" sz="3600" dirty="0" smtClean="0">
              <a:solidFill>
                <a:schemeClr val="accent6">
                  <a:lumMod val="50000"/>
                </a:schemeClr>
              </a:solidFill>
            </a:endParaRPr>
          </a:p>
          <a:p>
            <a:r>
              <a:rPr lang="en-US" sz="3600" dirty="0" smtClean="0">
                <a:solidFill>
                  <a:schemeClr val="accent6">
                    <a:lumMod val="50000"/>
                  </a:schemeClr>
                </a:solidFill>
              </a:rPr>
              <a:t>Please be sure to take advantage of such an enormous collection of maps and teaching materials.</a:t>
            </a:r>
          </a:p>
          <a:p>
            <a:endParaRPr lang="en-US" sz="3600" dirty="0" smtClean="0">
              <a:solidFill>
                <a:schemeClr val="accent6">
                  <a:lumMod val="50000"/>
                </a:schemeClr>
              </a:solidFill>
            </a:endParaRPr>
          </a:p>
          <a:p>
            <a:r>
              <a:rPr lang="en-US" sz="3600" dirty="0" smtClean="0">
                <a:solidFill>
                  <a:schemeClr val="accent6">
                    <a:lumMod val="50000"/>
                  </a:schemeClr>
                </a:solidFill>
              </a:rPr>
              <a:t>Thank you for your attention.</a:t>
            </a:r>
            <a:endParaRPr lang="en-US" sz="3600" dirty="0">
              <a:solidFill>
                <a:schemeClr val="accent6">
                  <a:lumMod val="5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1161</TotalTime>
  <Words>1416</Words>
  <Application>Microsoft Office PowerPoint</Application>
  <PresentationFormat>On-screen Show (4:3)</PresentationFormat>
  <Paragraphs>221</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GHY C</dc:creator>
  <cp:lastModifiedBy>Gregory Chu</cp:lastModifiedBy>
  <cp:revision>199</cp:revision>
  <dcterms:created xsi:type="dcterms:W3CDTF">2015-05-27T00:32:13Z</dcterms:created>
  <dcterms:modified xsi:type="dcterms:W3CDTF">2015-09-12T15:47:48Z</dcterms:modified>
</cp:coreProperties>
</file>